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81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19B7D535-2ADE-4392-A42C-844435A35036}"/>
    <pc:docChg chg="custSel addSld modSld">
      <pc:chgData name="Danny Young" userId="cb0f4ce2-eb4f-479e-8e8f-3beb257e632f" providerId="ADAL" clId="{19B7D535-2ADE-4392-A42C-844435A35036}" dt="2018-04-03T15:42:45.264" v="150"/>
      <pc:docMkLst>
        <pc:docMk/>
      </pc:docMkLst>
      <pc:sldChg chg="addSp delSp modSp add">
        <pc:chgData name="Danny Young" userId="cb0f4ce2-eb4f-479e-8e8f-3beb257e632f" providerId="ADAL" clId="{19B7D535-2ADE-4392-A42C-844435A35036}" dt="2018-04-03T15:42:45.264" v="150"/>
        <pc:sldMkLst>
          <pc:docMk/>
          <pc:sldMk cId="1984716070" sldId="267"/>
        </pc:sldMkLst>
        <pc:spChg chg="del">
          <ac:chgData name="Danny Young" userId="cb0f4ce2-eb4f-479e-8e8f-3beb257e632f" providerId="ADAL" clId="{19B7D535-2ADE-4392-A42C-844435A35036}" dt="2018-04-03T15:41:08.084" v="105" actId="478"/>
          <ac:spMkLst>
            <pc:docMk/>
            <pc:sldMk cId="1984716070" sldId="267"/>
            <ac:spMk id="2" creationId="{EAE93028-21D9-45BF-A5E1-59BCC21F8ED4}"/>
          </ac:spMkLst>
        </pc:spChg>
        <pc:spChg chg="mod">
          <ac:chgData name="Danny Young" userId="cb0f4ce2-eb4f-479e-8e8f-3beb257e632f" providerId="ADAL" clId="{19B7D535-2ADE-4392-A42C-844435A35036}" dt="2018-04-03T15:42:15.267" v="138" actId="6549"/>
          <ac:spMkLst>
            <pc:docMk/>
            <pc:sldMk cId="1984716070" sldId="267"/>
            <ac:spMk id="3" creationId="{89CE59E0-D367-41FD-84ED-24CB8224F299}"/>
          </ac:spMkLst>
        </pc:spChg>
        <pc:graphicFrameChg chg="add mod">
          <ac:chgData name="Danny Young" userId="cb0f4ce2-eb4f-479e-8e8f-3beb257e632f" providerId="ADAL" clId="{19B7D535-2ADE-4392-A42C-844435A35036}" dt="2018-04-03T15:42:32.471" v="143" actId="1076"/>
          <ac:graphicFrameMkLst>
            <pc:docMk/>
            <pc:sldMk cId="1984716070" sldId="267"/>
            <ac:graphicFrameMk id="8" creationId="{9FEBE471-88DC-43E2-8EEC-320AEBEB711B}"/>
          </ac:graphicFrameMkLst>
        </pc:graphicFrameChg>
        <pc:graphicFrameChg chg="add mod">
          <ac:chgData name="Danny Young" userId="cb0f4ce2-eb4f-479e-8e8f-3beb257e632f" providerId="ADAL" clId="{19B7D535-2ADE-4392-A42C-844435A35036}" dt="2018-04-03T15:42:39.854" v="147" actId="1076"/>
          <ac:graphicFrameMkLst>
            <pc:docMk/>
            <pc:sldMk cId="1984716070" sldId="267"/>
            <ac:graphicFrameMk id="9" creationId="{BD2C7147-C040-4D11-B730-5B7A767D157D}"/>
          </ac:graphicFrameMkLst>
        </pc:graphicFrameChg>
        <pc:graphicFrameChg chg="add mod">
          <ac:chgData name="Danny Young" userId="cb0f4ce2-eb4f-479e-8e8f-3beb257e632f" providerId="ADAL" clId="{19B7D535-2ADE-4392-A42C-844435A35036}" dt="2018-04-03T15:42:45.264" v="150"/>
          <ac:graphicFrameMkLst>
            <pc:docMk/>
            <pc:sldMk cId="1984716070" sldId="267"/>
            <ac:graphicFrameMk id="10" creationId="{7CCC858D-F221-40C1-8214-0E4624A6AFDC}"/>
          </ac:graphicFrameMkLst>
        </pc:graphicFrameChg>
        <pc:picChg chg="add del mod">
          <ac:chgData name="Danny Young" userId="cb0f4ce2-eb4f-479e-8e8f-3beb257e632f" providerId="ADAL" clId="{19B7D535-2ADE-4392-A42C-844435A35036}" dt="2018-04-03T15:40:22.355" v="16"/>
          <ac:picMkLst>
            <pc:docMk/>
            <pc:sldMk cId="1984716070" sldId="267"/>
            <ac:picMk id="4" creationId="{F3DC9E27-FA8C-4923-B30F-D1BE7144C096}"/>
          </ac:picMkLst>
        </pc:picChg>
        <pc:picChg chg="add mod">
          <ac:chgData name="Danny Young" userId="cb0f4ce2-eb4f-479e-8e8f-3beb257e632f" providerId="ADAL" clId="{19B7D535-2ADE-4392-A42C-844435A35036}" dt="2018-04-03T15:42:08.031" v="135" actId="1076"/>
          <ac:picMkLst>
            <pc:docMk/>
            <pc:sldMk cId="1984716070" sldId="267"/>
            <ac:picMk id="5" creationId="{7275A052-A6A9-451C-B94A-44C35A508854}"/>
          </ac:picMkLst>
        </pc:picChg>
        <pc:picChg chg="add mod">
          <ac:chgData name="Danny Young" userId="cb0f4ce2-eb4f-479e-8e8f-3beb257e632f" providerId="ADAL" clId="{19B7D535-2ADE-4392-A42C-844435A35036}" dt="2018-04-03T15:42:10.596" v="136" actId="1076"/>
          <ac:picMkLst>
            <pc:docMk/>
            <pc:sldMk cId="1984716070" sldId="267"/>
            <ac:picMk id="6" creationId="{75A7B661-2503-46E1-9DE1-06A02CAA736F}"/>
          </ac:picMkLst>
        </pc:picChg>
        <pc:picChg chg="add del mod">
          <ac:chgData name="Danny Young" userId="cb0f4ce2-eb4f-479e-8e8f-3beb257e632f" providerId="ADAL" clId="{19B7D535-2ADE-4392-A42C-844435A35036}" dt="2018-04-03T15:40:54.679" v="46" actId="478"/>
          <ac:picMkLst>
            <pc:docMk/>
            <pc:sldMk cId="1984716070" sldId="267"/>
            <ac:picMk id="7" creationId="{7EEBC4A0-4317-4B33-909A-173A738DF877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70A97-FFD6-427B-8CF7-5825F2154A7D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50E2F-32FB-456D-99AA-C0A5180332AC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9907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4255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6455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1141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1459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0889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1857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46800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506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907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50E2F-32FB-456D-99AA-C0A5180332AC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6548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2018-04-03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53.png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52.wmf"/><Relationship Id="rId4" Type="http://schemas.openxmlformats.org/officeDocument/2006/relationships/image" Target="../media/image54.png"/><Relationship Id="rId9" Type="http://schemas.openxmlformats.org/officeDocument/2006/relationships/oleObject" Target="../embeddings/oleObject5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8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image" Target="../media/image9.e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oleObject" Target="../embeddings/oleObject6.bin"/><Relationship Id="rId10" Type="http://schemas.openxmlformats.org/officeDocument/2006/relationships/oleObject" Target="../embeddings/oleObject4.bin"/><Relationship Id="rId19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6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1.wmf"/><Relationship Id="rId12" Type="http://schemas.openxmlformats.org/officeDocument/2006/relationships/image" Target="../media/image9.e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11.bin"/><Relationship Id="rId19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Relationship Id="rId14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oleObject" Target="../embeddings/oleObject19.bin"/><Relationship Id="rId18" Type="http://schemas.openxmlformats.org/officeDocument/2006/relationships/image" Target="../media/image23.wmf"/><Relationship Id="rId3" Type="http://schemas.openxmlformats.org/officeDocument/2006/relationships/notesSlide" Target="../notesSlides/notesSlide5.xml"/><Relationship Id="rId21" Type="http://schemas.openxmlformats.org/officeDocument/2006/relationships/oleObject" Target="../embeddings/oleObject23.bin"/><Relationship Id="rId7" Type="http://schemas.openxmlformats.org/officeDocument/2006/relationships/image" Target="../media/image18.wmf"/><Relationship Id="rId12" Type="http://schemas.openxmlformats.org/officeDocument/2006/relationships/image" Target="../media/image9.emf"/><Relationship Id="rId17" Type="http://schemas.openxmlformats.org/officeDocument/2006/relationships/oleObject" Target="../embeddings/oleObject21.bin"/><Relationship Id="rId25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20" Type="http://schemas.openxmlformats.org/officeDocument/2006/relationships/image" Target="../media/image24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0.wmf"/><Relationship Id="rId24" Type="http://schemas.openxmlformats.org/officeDocument/2006/relationships/image" Target="../media/image26.wmf"/><Relationship Id="rId5" Type="http://schemas.openxmlformats.org/officeDocument/2006/relationships/image" Target="../media/image17.wmf"/><Relationship Id="rId15" Type="http://schemas.openxmlformats.org/officeDocument/2006/relationships/oleObject" Target="../embeddings/oleObject20.bin"/><Relationship Id="rId23" Type="http://schemas.openxmlformats.org/officeDocument/2006/relationships/oleObject" Target="../embeddings/oleObject24.bin"/><Relationship Id="rId10" Type="http://schemas.openxmlformats.org/officeDocument/2006/relationships/oleObject" Target="../embeddings/oleObject18.bin"/><Relationship Id="rId19" Type="http://schemas.openxmlformats.org/officeDocument/2006/relationships/oleObject" Target="../embeddings/oleObject22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9.wmf"/><Relationship Id="rId14" Type="http://schemas.openxmlformats.org/officeDocument/2006/relationships/image" Target="../media/image21.wmf"/><Relationship Id="rId22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3.wmf"/><Relationship Id="rId3" Type="http://schemas.openxmlformats.org/officeDocument/2006/relationships/notesSlide" Target="../notesSlides/notesSlide6.xml"/><Relationship Id="rId21" Type="http://schemas.openxmlformats.org/officeDocument/2006/relationships/hyperlink" Target="http://www.bcmath.ca/" TargetMode="External"/><Relationship Id="rId7" Type="http://schemas.openxmlformats.org/officeDocument/2006/relationships/image" Target="../media/image28.wmf"/><Relationship Id="rId12" Type="http://schemas.openxmlformats.org/officeDocument/2006/relationships/image" Target="../media/image9.e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oleObject" Target="../embeddings/oleObject30.bin"/><Relationship Id="rId10" Type="http://schemas.openxmlformats.org/officeDocument/2006/relationships/oleObject" Target="../embeddings/oleObject28.bin"/><Relationship Id="rId19" Type="http://schemas.openxmlformats.org/officeDocument/2006/relationships/oleObject" Target="../embeddings/oleObject32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9.wmf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9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7.wmf"/><Relationship Id="rId14" Type="http://schemas.openxmlformats.org/officeDocument/2006/relationships/hyperlink" Target="http://www.bcmath.ca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9.bin"/><Relationship Id="rId11" Type="http://schemas.openxmlformats.org/officeDocument/2006/relationships/oleObject" Target="../embeddings/oleObject42.bin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7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4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44" y="3068960"/>
            <a:ext cx="6172200" cy="1894362"/>
          </a:xfrm>
        </p:spPr>
        <p:txBody>
          <a:bodyPr/>
          <a:lstStyle/>
          <a:p>
            <a:r>
              <a:rPr lang="en-CA" dirty="0"/>
              <a:t>Section 5.2 Graphing Linear Inequalities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147248" cy="103671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Indicate the values of “x” that satisfy the following inequality: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297608"/>
              </p:ext>
            </p:extLst>
          </p:nvPr>
        </p:nvGraphicFramePr>
        <p:xfrm>
          <a:off x="539552" y="1124744"/>
          <a:ext cx="2687992" cy="5513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3" imgW="990360" imgH="203040" progId="Equation.DSMT4">
                  <p:embed/>
                </p:oleObj>
              </mc:Choice>
              <mc:Fallback>
                <p:oleObj name="Equation" r:id="rId3" imgW="990360" imgH="203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552" y="1124744"/>
                        <a:ext cx="2687992" cy="5513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0834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E59E0-D367-41FD-84ED-24CB8224F29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424936" cy="964307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Given that                   and                    then which of the following statements is true?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75A052-A6A9-451C-B94A-44C35A5088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776" y="388899"/>
            <a:ext cx="1008112" cy="7051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A7B661-2503-46E1-9DE1-06A02CAA73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778" y="456525"/>
            <a:ext cx="1152128" cy="646316"/>
          </a:xfrm>
          <a:prstGeom prst="rect">
            <a:avLst/>
          </a:prstGeom>
        </p:spPr>
      </p:pic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9FEBE471-88DC-43E2-8EEC-320AEBEB71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452450"/>
              </p:ext>
            </p:extLst>
          </p:nvPr>
        </p:nvGraphicFramePr>
        <p:xfrm>
          <a:off x="467544" y="1988840"/>
          <a:ext cx="1065510" cy="3964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5" imgW="545760" imgH="203040" progId="Equation.DSMT4">
                  <p:embed/>
                </p:oleObj>
              </mc:Choice>
              <mc:Fallback>
                <p:oleObj name="Equation" r:id="rId5" imgW="54576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9FEBE471-88DC-43E2-8EEC-320AEBEB71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7544" y="1988840"/>
                        <a:ext cx="1065510" cy="3964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D2C7147-C040-4D11-B730-5B7A767D15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649217"/>
              </p:ext>
            </p:extLst>
          </p:nvPr>
        </p:nvGraphicFramePr>
        <p:xfrm>
          <a:off x="393229" y="2924944"/>
          <a:ext cx="11398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7" imgW="583920" imgH="203040" progId="Equation.DSMT4">
                  <p:embed/>
                </p:oleObj>
              </mc:Choice>
              <mc:Fallback>
                <p:oleObj name="Equation" r:id="rId7" imgW="583920" imgH="2030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D2C7147-C040-4D11-B730-5B7A767D157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3229" y="2924944"/>
                        <a:ext cx="113982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CCC858D-F221-40C1-8214-0E4624A6AF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64573"/>
              </p:ext>
            </p:extLst>
          </p:nvPr>
        </p:nvGraphicFramePr>
        <p:xfrm>
          <a:off x="282575" y="3860800"/>
          <a:ext cx="121443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9" imgW="622080" imgH="203040" progId="Equation.DSMT4">
                  <p:embed/>
                </p:oleObj>
              </mc:Choice>
              <mc:Fallback>
                <p:oleObj name="Equation" r:id="rId9" imgW="62208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CCC858D-F221-40C1-8214-0E4624A6AF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2575" y="3860800"/>
                        <a:ext cx="1214438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4716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Assignment 5.2</a:t>
            </a:r>
          </a:p>
        </p:txBody>
      </p:sp>
    </p:spTree>
    <p:extLst>
      <p:ext uri="{BB962C8B-B14F-4D97-AF65-F5344CB8AC3E}">
        <p14:creationId xmlns:p14="http://schemas.microsoft.com/office/powerpoint/2010/main" val="6598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Title 1"/>
          <p:cNvSpPr>
            <a:spLocks noGrp="1"/>
          </p:cNvSpPr>
          <p:nvPr>
            <p:ph type="title"/>
          </p:nvPr>
        </p:nvSpPr>
        <p:spPr>
          <a:xfrm>
            <a:off x="214313" y="71438"/>
            <a:ext cx="8686800" cy="642937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I) Review: Graphing Lines in General Form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376238" y="1000125"/>
          <a:ext cx="36957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689100" imgH="228600" progId="Equation.DSMT4">
                  <p:embed/>
                </p:oleObj>
              </mc:Choice>
              <mc:Fallback>
                <p:oleObj name="Equation" r:id="rId4" imgW="1689100" imgH="2286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38" y="1000125"/>
                        <a:ext cx="36957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TextBox 4"/>
          <p:cNvSpPr txBox="1">
            <a:spLocks noChangeArrowheads="1"/>
          </p:cNvSpPr>
          <p:nvPr/>
        </p:nvSpPr>
        <p:spPr bwMode="auto">
          <a:xfrm>
            <a:off x="4857750" y="1071563"/>
            <a:ext cx="3786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Isolate “y” and change equation to ‘Point Slope Form”: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087938" y="2592388"/>
          <a:ext cx="20669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876300" imgH="203200" progId="Equation.DSMT4">
                  <p:embed/>
                </p:oleObj>
              </mc:Choice>
              <mc:Fallback>
                <p:oleObj name="Equation" r:id="rId6" imgW="876300" imgH="20320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8" y="2592388"/>
                        <a:ext cx="20669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857875" y="3143250"/>
          <a:ext cx="206692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876300" imgH="203200" progId="Equation.DSMT4">
                  <p:embed/>
                </p:oleObj>
              </mc:Choice>
              <mc:Fallback>
                <p:oleObj name="Equation" r:id="rId8" imgW="876300" imgH="20320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3143250"/>
                        <a:ext cx="206692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6080125" y="3838575"/>
          <a:ext cx="170656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723586" imgH="241195" progId="Equation.DSMT4">
                  <p:embed/>
                </p:oleObj>
              </mc:Choice>
              <mc:Fallback>
                <p:oleObj name="Equation" r:id="rId10" imgW="723586" imgH="241195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25" y="3838575"/>
                        <a:ext cx="170656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5" name="Picture 18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063" y="2357438"/>
            <a:ext cx="4276725" cy="38354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2600325" y="4668838"/>
            <a:ext cx="71438" cy="714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659438" y="4665663"/>
          <a:ext cx="2055812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3" imgW="990170" imgH="241195" progId="Equation.DSMT4">
                  <p:embed/>
                </p:oleObj>
              </mc:Choice>
              <mc:Fallback>
                <p:oleObj name="Equation" r:id="rId13" imgW="990170" imgH="241195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9438" y="4665663"/>
                        <a:ext cx="2055812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524500" y="5392738"/>
          <a:ext cx="16827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5" imgW="812447" imgH="190417" progId="Equation.DSMT4">
                  <p:embed/>
                </p:oleObj>
              </mc:Choice>
              <mc:Fallback>
                <p:oleObj name="Equation" r:id="rId15" imgW="812447" imgH="190417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0" y="5392738"/>
                        <a:ext cx="168275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>
            <a:off x="2095500" y="5233988"/>
            <a:ext cx="1077913" cy="1587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633663" y="5773738"/>
            <a:ext cx="628650" cy="1587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2111375" y="4144963"/>
            <a:ext cx="1077913" cy="1587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008188" y="3619500"/>
            <a:ext cx="628650" cy="1588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243263" y="5749925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1947863" y="3606800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1458119" y="3082131"/>
            <a:ext cx="1079500" cy="1588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355725" y="2555875"/>
            <a:ext cx="627063" cy="1588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1322388" y="2530475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5" name="Straight Arrow Connector 24"/>
          <p:cNvCxnSpPr/>
          <p:nvPr/>
        </p:nvCxnSpPr>
        <p:spPr>
          <a:xfrm rot="16200000" flipH="1">
            <a:off x="450850" y="3125788"/>
            <a:ext cx="3862387" cy="2306638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407025" y="1809750"/>
          <a:ext cx="210661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7" imgW="736280" imgH="215806" progId="Equation.DSMT4">
                  <p:embed/>
                </p:oleObj>
              </mc:Choice>
              <mc:Fallback>
                <p:oleObj name="Equation" r:id="rId17" imgW="736280" imgH="215806" progId="Equation.DSMT4">
                  <p:embed/>
                  <p:pic>
                    <p:nvPicPr>
                      <p:cNvPr id="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1809750"/>
                        <a:ext cx="2106613" cy="6175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9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93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10" grpId="0" animBg="1"/>
      <p:bldP spid="10" grpId="1" animBg="1"/>
      <p:bldP spid="19" grpId="0" animBg="1"/>
      <p:bldP spid="19" grpId="1" animBg="1"/>
      <p:bldP spid="20" grpId="0" animBg="1"/>
      <p:bldP spid="20" grpId="1" animBg="1"/>
      <p:bldP spid="23" grpId="0" animBg="1"/>
      <p:bldP spid="2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42900" y="714375"/>
          <a:ext cx="5002213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286000" imgH="228600" progId="Equation.DSMT4">
                  <p:embed/>
                </p:oleObj>
              </mc:Choice>
              <mc:Fallback>
                <p:oleObj name="Equation" r:id="rId4" imgW="2286000" imgH="2286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714375"/>
                        <a:ext cx="5002213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" name="TextBox 4"/>
          <p:cNvSpPr txBox="1">
            <a:spLocks noChangeArrowheads="1"/>
          </p:cNvSpPr>
          <p:nvPr/>
        </p:nvSpPr>
        <p:spPr bwMode="auto">
          <a:xfrm>
            <a:off x="5000625" y="1500188"/>
            <a:ext cx="37861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Isolate “y” and change equation to standard form: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180013" y="2357438"/>
          <a:ext cx="2576512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091726" imgH="203112" progId="Equation.DSMT4">
                  <p:embed/>
                </p:oleObj>
              </mc:Choice>
              <mc:Fallback>
                <p:oleObj name="Equation" r:id="rId6" imgW="1091726" imgH="203112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013" y="2357438"/>
                        <a:ext cx="2576512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38763" y="2949575"/>
          <a:ext cx="22479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952087" imgH="203112" progId="Equation.DSMT4">
                  <p:embed/>
                </p:oleObj>
              </mc:Choice>
              <mc:Fallback>
                <p:oleObj name="Equation" r:id="rId8" imgW="952087" imgH="203112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949575"/>
                        <a:ext cx="2247900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815013" y="3644900"/>
          <a:ext cx="13779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583947" imgH="241195" progId="Equation.DSMT4">
                  <p:embed/>
                </p:oleObj>
              </mc:Choice>
              <mc:Fallback>
                <p:oleObj name="Equation" r:id="rId10" imgW="583947" imgH="241195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013" y="3644900"/>
                        <a:ext cx="1377950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8" name="Picture 18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063" y="2357438"/>
            <a:ext cx="4276725" cy="38354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2600325" y="4710113"/>
            <a:ext cx="71438" cy="714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492750" y="4605338"/>
          <a:ext cx="20828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3" imgW="1002865" imgH="241195" progId="Equation.DSMT4">
                  <p:embed/>
                </p:oleObj>
              </mc:Choice>
              <mc:Fallback>
                <p:oleObj name="Equation" r:id="rId13" imgW="1002865" imgH="241195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4605338"/>
                        <a:ext cx="2082800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343525" y="5264150"/>
          <a:ext cx="2312988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5" imgW="1117600" imgH="241300" progId="Equation.DSMT4">
                  <p:embed/>
                </p:oleObj>
              </mc:Choice>
              <mc:Fallback>
                <p:oleObj name="Equation" r:id="rId15" imgW="1117600" imgH="24130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3525" y="5264150"/>
                        <a:ext cx="2312988" cy="498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5400000">
            <a:off x="2191544" y="5166519"/>
            <a:ext cx="858838" cy="0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647950" y="5608638"/>
            <a:ext cx="1473200" cy="1587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2209801" y="4327525"/>
            <a:ext cx="849312" cy="1587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160463" y="3889375"/>
            <a:ext cx="1476375" cy="4763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089400" y="5572125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1101725" y="3865563"/>
            <a:ext cx="71438" cy="714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490538" y="3521075"/>
            <a:ext cx="4300537" cy="2443163"/>
          </a:xfrm>
          <a:prstGeom prst="straightConnector1">
            <a:avLst/>
          </a:prstGeom>
          <a:ln w="38100">
            <a:solidFill>
              <a:srgbClr val="FF0000"/>
            </a:solidFill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28" name="Object 7"/>
          <p:cNvGraphicFramePr>
            <a:graphicFrameLocks noChangeAspect="1"/>
          </p:cNvGraphicFramePr>
          <p:nvPr/>
        </p:nvGraphicFramePr>
        <p:xfrm>
          <a:off x="7666038" y="5338763"/>
          <a:ext cx="115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7" imgW="558558" imgH="177723" progId="Equation.DSMT4">
                  <p:embed/>
                </p:oleObj>
              </mc:Choice>
              <mc:Fallback>
                <p:oleObj name="Equation" r:id="rId17" imgW="558558" imgH="177723" progId="Equation.DSMT4">
                  <p:embed/>
                  <p:pic>
                    <p:nvPicPr>
                      <p:cNvPr id="512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6038" y="5338763"/>
                        <a:ext cx="1155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9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920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10" grpId="0" animBg="1"/>
      <p:bldP spid="10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5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700" dirty="0"/>
              <a:t>II) Solving Systems with Linear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8115300" cy="54737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>
                <a:solidFill>
                  <a:srgbClr val="FF0000"/>
                </a:solidFill>
              </a:rPr>
              <a:t>Graph the Line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/>
              <a:t>Inequality is Greater/Less than </a:t>
            </a:r>
            <a:r>
              <a:rPr lang="en-CA" dirty="0">
                <a:solidFill>
                  <a:srgbClr val="FF0000"/>
                </a:solidFill>
              </a:rPr>
              <a:t>Only</a:t>
            </a:r>
            <a:r>
              <a:rPr lang="en-CA" dirty="0"/>
              <a:t> </a:t>
            </a:r>
            <a:r>
              <a:rPr lang="en-CA" dirty="0">
                <a:sym typeface="Wingdings" pitchFamily="2" charset="2"/>
              </a:rPr>
              <a:t> 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Dotted</a:t>
            </a:r>
            <a:r>
              <a:rPr lang="en-CA" dirty="0">
                <a:sym typeface="Wingdings" pitchFamily="2" charset="2"/>
              </a:rPr>
              <a:t> Line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>
                <a:sym typeface="Wingdings" pitchFamily="2" charset="2"/>
              </a:rPr>
              <a:t>Inequality is Greater/Less &amp; 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Equal</a:t>
            </a:r>
            <a:r>
              <a:rPr lang="en-CA" dirty="0">
                <a:sym typeface="Wingdings" pitchFamily="2" charset="2"/>
              </a:rPr>
              <a:t> to  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Solid</a:t>
            </a:r>
            <a:r>
              <a:rPr lang="en-CA" dirty="0">
                <a:sym typeface="Wingdings" pitchFamily="2" charset="2"/>
              </a:rPr>
              <a:t> Line</a:t>
            </a:r>
            <a:br>
              <a:rPr lang="en-CA" dirty="0">
                <a:sym typeface="Wingdings" pitchFamily="2" charset="2"/>
              </a:rPr>
            </a:br>
            <a:endParaRPr lang="en-CA" sz="800" dirty="0">
              <a:sym typeface="Wingdings" pitchFamily="2" charset="2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>
                <a:sym typeface="Wingdings" pitchFamily="2" charset="2"/>
              </a:rPr>
              <a:t>System is split into 3 Domains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>
                <a:sym typeface="Wingdings" pitchFamily="2" charset="2"/>
              </a:rPr>
              <a:t>Points Above/ On / Below the Line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CA" sz="800" dirty="0">
              <a:sym typeface="Wingdings" pitchFamily="2" charset="2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>
                <a:sym typeface="Wingdings" pitchFamily="2" charset="2"/>
              </a:rPr>
              <a:t>Pick a 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Test Point</a:t>
            </a:r>
            <a:r>
              <a:rPr lang="en-CA" dirty="0">
                <a:sym typeface="Wingdings" pitchFamily="2" charset="2"/>
              </a:rPr>
              <a:t> that is not on the Line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>
                <a:sym typeface="Wingdings" pitchFamily="2" charset="2"/>
              </a:rPr>
              <a:t>Easy Points (0,0) or (0,1)….</a:t>
            </a:r>
            <a:br>
              <a:rPr lang="en-CA" dirty="0">
                <a:sym typeface="Wingdings" pitchFamily="2" charset="2"/>
              </a:rPr>
            </a:br>
            <a:endParaRPr lang="en-CA" sz="900" dirty="0">
              <a:sym typeface="Wingdings" pitchFamily="2" charset="2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>
                <a:sym typeface="Wingdings" pitchFamily="2" charset="2"/>
              </a:rPr>
              <a:t>If the point “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satisfies</a:t>
            </a:r>
            <a:r>
              <a:rPr lang="en-CA" dirty="0">
                <a:sym typeface="Wingdings" pitchFamily="2" charset="2"/>
              </a:rPr>
              <a:t>” the equation, that side is “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true</a:t>
            </a:r>
            <a:r>
              <a:rPr lang="en-CA" dirty="0">
                <a:sym typeface="Wingdings" pitchFamily="2" charset="2"/>
              </a:rPr>
              <a:t>” and the other side is “false”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CA" dirty="0">
                <a:sym typeface="Wingdings" pitchFamily="2" charset="2"/>
              </a:rPr>
              <a:t>In contrast, if point 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does not satisfy</a:t>
            </a:r>
            <a:r>
              <a:rPr lang="en-CA" dirty="0">
                <a:sym typeface="Wingdings" pitchFamily="2" charset="2"/>
              </a:rPr>
              <a:t> equation  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False</a:t>
            </a:r>
            <a:endParaRPr lang="en-CA" sz="800" dirty="0">
              <a:solidFill>
                <a:srgbClr val="FF0000"/>
              </a:solidFill>
              <a:sym typeface="Wingdings" pitchFamily="2" charset="2"/>
            </a:endParaRP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CA" sz="800" dirty="0">
              <a:sym typeface="Wingdings" pitchFamily="2" charset="2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Shade</a:t>
            </a:r>
            <a:r>
              <a:rPr lang="en-CA" dirty="0">
                <a:sym typeface="Wingdings" pitchFamily="2" charset="2"/>
              </a:rPr>
              <a:t> the side that is 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true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dirty="0">
                <a:sym typeface="Wingdings" pitchFamily="2" charset="2"/>
              </a:rPr>
              <a:t>The Shaded 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Area</a:t>
            </a:r>
            <a:r>
              <a:rPr lang="en-CA" dirty="0">
                <a:sym typeface="Wingdings" pitchFamily="2" charset="2"/>
              </a:rPr>
              <a:t> is your </a:t>
            </a:r>
            <a:r>
              <a:rPr lang="en-CA" dirty="0">
                <a:solidFill>
                  <a:srgbClr val="FF0000"/>
                </a:solidFill>
                <a:sym typeface="Wingdings" pitchFamily="2" charset="2"/>
              </a:rPr>
              <a:t>solution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206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384175" y="428625"/>
          <a:ext cx="34734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587500" imgH="228600" progId="Equation.DSMT4">
                  <p:embed/>
                </p:oleObj>
              </mc:Choice>
              <mc:Fallback>
                <p:oleObj name="Equation" r:id="rId4" imgW="1587500" imgH="2286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" y="428625"/>
                        <a:ext cx="347345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TextBox 4"/>
          <p:cNvSpPr txBox="1">
            <a:spLocks noChangeArrowheads="1"/>
          </p:cNvSpPr>
          <p:nvPr/>
        </p:nvSpPr>
        <p:spPr bwMode="auto">
          <a:xfrm>
            <a:off x="5029200" y="766763"/>
            <a:ext cx="3768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Isolate “y” and change equation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to ‘Point Slope Form”: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833688" y="1030288"/>
          <a:ext cx="190817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876300" imgH="203200" progId="Equation.DSMT4">
                  <p:embed/>
                </p:oleObj>
              </mc:Choice>
              <mc:Fallback>
                <p:oleObj name="Equation" r:id="rId6" imgW="876300" imgH="20320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688" y="1030288"/>
                        <a:ext cx="190817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967038" y="1482725"/>
          <a:ext cx="1474787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596900" imgH="241300" progId="Equation.DSMT4">
                  <p:embed/>
                </p:oleObj>
              </mc:Choice>
              <mc:Fallback>
                <p:oleObj name="Equation" r:id="rId8" imgW="596900" imgH="24130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038" y="1482725"/>
                        <a:ext cx="1474787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986088" y="2112963"/>
          <a:ext cx="1676400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710891" imgH="241195" progId="Equation.DSMT4">
                  <p:embed/>
                </p:oleObj>
              </mc:Choice>
              <mc:Fallback>
                <p:oleObj name="Equation" r:id="rId10" imgW="710891" imgH="241195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2112963"/>
                        <a:ext cx="1676400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5" name="Picture 18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063" y="2782888"/>
            <a:ext cx="4276725" cy="38354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2609850" y="4016375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157788" y="1558925"/>
          <a:ext cx="20558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3" imgW="990170" imgH="241195" progId="Equation.DSMT4">
                  <p:embed/>
                </p:oleObj>
              </mc:Choice>
              <mc:Fallback>
                <p:oleObj name="Equation" r:id="rId13" imgW="990170" imgH="241195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7788" y="1558925"/>
                        <a:ext cx="2055812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7515225" y="1665288"/>
          <a:ext cx="1203325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5" imgW="710891" imgH="190417" progId="Equation.DSMT4">
                  <p:embed/>
                </p:oleObj>
              </mc:Choice>
              <mc:Fallback>
                <p:oleObj name="Equation" r:id="rId15" imgW="710891" imgH="190417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5225" y="1665288"/>
                        <a:ext cx="1203325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rot="16200000" flipH="1">
            <a:off x="2336800" y="4400550"/>
            <a:ext cx="619125" cy="3175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652713" y="4702175"/>
            <a:ext cx="442912" cy="11113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033713" y="4660900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3462338" y="5299075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3894138" y="5937250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25" name="Straight Arrow Connector 24"/>
          <p:cNvCxnSpPr>
            <a:endCxn id="34" idx="3"/>
          </p:cNvCxnSpPr>
          <p:nvPr/>
        </p:nvCxnSpPr>
        <p:spPr>
          <a:xfrm rot="16200000" flipH="1">
            <a:off x="1113631" y="3445669"/>
            <a:ext cx="3897313" cy="2524125"/>
          </a:xfrm>
          <a:prstGeom prst="straightConnector1">
            <a:avLst/>
          </a:prstGeom>
          <a:ln w="38100">
            <a:prstDash val="dash"/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2755900" y="5038725"/>
            <a:ext cx="619125" cy="3175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071813" y="5340350"/>
            <a:ext cx="442912" cy="11113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H="1">
            <a:off x="3194050" y="5667375"/>
            <a:ext cx="619125" cy="3175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3509963" y="5969000"/>
            <a:ext cx="442912" cy="11113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3613150" y="6324600"/>
            <a:ext cx="619125" cy="3175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929063" y="6626225"/>
            <a:ext cx="442912" cy="11113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4313238" y="6594475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5" name="Straight Arrow Connector 34"/>
          <p:cNvCxnSpPr/>
          <p:nvPr/>
        </p:nvCxnSpPr>
        <p:spPr>
          <a:xfrm rot="16200000" flipH="1">
            <a:off x="1898650" y="3752850"/>
            <a:ext cx="619125" cy="3175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2214563" y="4054475"/>
            <a:ext cx="442912" cy="11113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2181225" y="3378200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38" name="Straight Arrow Connector 37"/>
          <p:cNvCxnSpPr/>
          <p:nvPr/>
        </p:nvCxnSpPr>
        <p:spPr>
          <a:xfrm rot="16200000" flipH="1">
            <a:off x="1479550" y="3114675"/>
            <a:ext cx="619125" cy="3175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1795463" y="3416300"/>
            <a:ext cx="442912" cy="11113"/>
          </a:xfrm>
          <a:prstGeom prst="straightConnector1">
            <a:avLst/>
          </a:prstGeom>
          <a:ln w="15875">
            <a:solidFill>
              <a:srgbClr val="FF0000"/>
            </a:solidFill>
            <a:prstDash val="sysDash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1752600" y="2740025"/>
            <a:ext cx="71438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2" name="TextBox 4"/>
          <p:cNvSpPr txBox="1">
            <a:spLocks noChangeArrowheads="1"/>
          </p:cNvSpPr>
          <p:nvPr/>
        </p:nvSpPr>
        <p:spPr bwMode="auto">
          <a:xfrm>
            <a:off x="4986338" y="2181225"/>
            <a:ext cx="2044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Graph the Line</a:t>
            </a:r>
          </a:p>
        </p:txBody>
      </p:sp>
      <p:sp>
        <p:nvSpPr>
          <p:cNvPr id="44" name="TextBox 4"/>
          <p:cNvSpPr txBox="1">
            <a:spLocks noChangeArrowheads="1"/>
          </p:cNvSpPr>
          <p:nvPr/>
        </p:nvSpPr>
        <p:spPr bwMode="auto">
          <a:xfrm>
            <a:off x="4965700" y="2601913"/>
            <a:ext cx="3816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Dotted Line </a:t>
            </a:r>
            <a:r>
              <a:rPr lang="en-CA" sz="2000">
                <a:solidFill>
                  <a:srgbClr val="FF0000"/>
                </a:solidFill>
              </a:rPr>
              <a:t>(Greater ONLY)</a:t>
            </a:r>
          </a:p>
        </p:txBody>
      </p:sp>
      <p:sp>
        <p:nvSpPr>
          <p:cNvPr id="45" name="TextBox 4"/>
          <p:cNvSpPr txBox="1">
            <a:spLocks noChangeArrowheads="1"/>
          </p:cNvSpPr>
          <p:nvPr/>
        </p:nvSpPr>
        <p:spPr bwMode="auto">
          <a:xfrm>
            <a:off x="4975225" y="3116263"/>
            <a:ext cx="3816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Your Graph is now divided into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3 separate regions:</a:t>
            </a:r>
          </a:p>
        </p:txBody>
      </p:sp>
      <p:sp>
        <p:nvSpPr>
          <p:cNvPr id="46" name="TextBox 4"/>
          <p:cNvSpPr txBox="1">
            <a:spLocks noChangeArrowheads="1"/>
          </p:cNvSpPr>
          <p:nvPr/>
        </p:nvSpPr>
        <p:spPr bwMode="auto">
          <a:xfrm>
            <a:off x="5521325" y="3773488"/>
            <a:ext cx="2708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Area  Above the Line</a:t>
            </a:r>
          </a:p>
        </p:txBody>
      </p:sp>
      <p:sp>
        <p:nvSpPr>
          <p:cNvPr id="47" name="Right Triangle 46"/>
          <p:cNvSpPr/>
          <p:nvPr/>
        </p:nvSpPr>
        <p:spPr>
          <a:xfrm flipH="1" flipV="1">
            <a:off x="1797050" y="2759075"/>
            <a:ext cx="2538413" cy="3878263"/>
          </a:xfrm>
          <a:prstGeom prst="rtTriangle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8" name="Rectangle 47"/>
          <p:cNvSpPr/>
          <p:nvPr/>
        </p:nvSpPr>
        <p:spPr>
          <a:xfrm>
            <a:off x="4335463" y="2774950"/>
            <a:ext cx="441325" cy="3862388"/>
          </a:xfrm>
          <a:prstGeom prst="rect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9" name="TextBox 4"/>
          <p:cNvSpPr txBox="1">
            <a:spLocks noChangeArrowheads="1"/>
          </p:cNvSpPr>
          <p:nvPr/>
        </p:nvSpPr>
        <p:spPr bwMode="auto">
          <a:xfrm>
            <a:off x="5516563" y="4178300"/>
            <a:ext cx="2708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Points “ON” the Line</a:t>
            </a:r>
          </a:p>
        </p:txBody>
      </p:sp>
      <p:sp>
        <p:nvSpPr>
          <p:cNvPr id="51" name="TextBox 4"/>
          <p:cNvSpPr txBox="1">
            <a:spLocks noChangeArrowheads="1"/>
          </p:cNvSpPr>
          <p:nvPr/>
        </p:nvSpPr>
        <p:spPr bwMode="auto">
          <a:xfrm>
            <a:off x="5516563" y="4603750"/>
            <a:ext cx="2708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Area Below the Line</a:t>
            </a:r>
          </a:p>
        </p:txBody>
      </p:sp>
      <p:sp>
        <p:nvSpPr>
          <p:cNvPr id="52" name="Right Triangle 51"/>
          <p:cNvSpPr/>
          <p:nvPr/>
        </p:nvSpPr>
        <p:spPr>
          <a:xfrm>
            <a:off x="1744663" y="2738438"/>
            <a:ext cx="2538412" cy="3878262"/>
          </a:xfrm>
          <a:prstGeom prst="rtTriangle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Rectangle 52"/>
          <p:cNvSpPr/>
          <p:nvPr/>
        </p:nvSpPr>
        <p:spPr>
          <a:xfrm flipH="1" flipV="1">
            <a:off x="536575" y="2784475"/>
            <a:ext cx="1208088" cy="3863975"/>
          </a:xfrm>
          <a:prstGeom prst="rect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5060950" y="1214438"/>
            <a:ext cx="2947988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Pick a Test Point:  (0,0)</a:t>
            </a:r>
          </a:p>
        </p:txBody>
      </p:sp>
      <p:sp>
        <p:nvSpPr>
          <p:cNvPr id="55" name="Oval 54"/>
          <p:cNvSpPr/>
          <p:nvPr/>
        </p:nvSpPr>
        <p:spPr>
          <a:xfrm>
            <a:off x="2598738" y="4673600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346700" y="1627188"/>
          <a:ext cx="1884363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7" imgW="1054100" imgH="254000" progId="Equation.DSMT4">
                  <p:embed/>
                </p:oleObj>
              </mc:Choice>
              <mc:Fallback>
                <p:oleObj name="Equation" r:id="rId17" imgW="1054100" imgH="2540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1627188"/>
                        <a:ext cx="1884363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6538913" y="2132013"/>
          <a:ext cx="6572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9" imgW="368140" imgH="177723" progId="Equation.DSMT4">
                  <p:embed/>
                </p:oleObj>
              </mc:Choice>
              <mc:Fallback>
                <p:oleObj name="Equation" r:id="rId19" imgW="368140" imgH="177723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8913" y="2132013"/>
                        <a:ext cx="65722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6348413" y="2532063"/>
            <a:ext cx="91757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False!</a:t>
            </a:r>
          </a:p>
        </p:txBody>
      </p:sp>
      <p:sp>
        <p:nvSpPr>
          <p:cNvPr id="57" name="TextBox 4"/>
          <p:cNvSpPr txBox="1">
            <a:spLocks noChangeArrowheads="1"/>
          </p:cNvSpPr>
          <p:nvPr/>
        </p:nvSpPr>
        <p:spPr bwMode="auto">
          <a:xfrm>
            <a:off x="4922838" y="3048000"/>
            <a:ext cx="3816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Any point BELOW the Line will also be false.  </a:t>
            </a:r>
          </a:p>
        </p:txBody>
      </p:sp>
      <p:sp>
        <p:nvSpPr>
          <p:cNvPr id="58" name="TextBox 4"/>
          <p:cNvSpPr txBox="1">
            <a:spLocks noChangeArrowheads="1"/>
          </p:cNvSpPr>
          <p:nvPr/>
        </p:nvSpPr>
        <p:spPr bwMode="auto">
          <a:xfrm>
            <a:off x="4965700" y="3846513"/>
            <a:ext cx="3816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Any point above the Line will also be true!</a:t>
            </a:r>
          </a:p>
        </p:txBody>
      </p:sp>
      <p:sp>
        <p:nvSpPr>
          <p:cNvPr id="59" name="TextBox 4"/>
          <p:cNvSpPr txBox="1">
            <a:spLocks noChangeArrowheads="1"/>
          </p:cNvSpPr>
          <p:nvPr/>
        </p:nvSpPr>
        <p:spPr bwMode="auto">
          <a:xfrm>
            <a:off x="4975225" y="4551363"/>
            <a:ext cx="3816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Shade the side that is True (TOP)</a:t>
            </a:r>
          </a:p>
        </p:txBody>
      </p:sp>
      <p:sp>
        <p:nvSpPr>
          <p:cNvPr id="60" name="TextBox 4"/>
          <p:cNvSpPr txBox="1">
            <a:spLocks noChangeArrowheads="1"/>
          </p:cNvSpPr>
          <p:nvPr/>
        </p:nvSpPr>
        <p:spPr bwMode="auto">
          <a:xfrm>
            <a:off x="4938713" y="5349875"/>
            <a:ext cx="3816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Your solution will be the shaded </a:t>
            </a:r>
          </a:p>
          <a:p>
            <a:pPr eaLnBrk="1" hangingPunct="1"/>
            <a:r>
              <a:rPr lang="en-CA" sz="2000"/>
              <a:t>region</a:t>
            </a:r>
          </a:p>
        </p:txBody>
      </p:sp>
      <p:sp>
        <p:nvSpPr>
          <p:cNvPr id="61" name="Oval 60"/>
          <p:cNvSpPr/>
          <p:nvPr/>
        </p:nvSpPr>
        <p:spPr>
          <a:xfrm>
            <a:off x="3224213" y="4038600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2" name="Object 2"/>
          <p:cNvGraphicFramePr>
            <a:graphicFrameLocks noChangeAspect="1"/>
          </p:cNvGraphicFramePr>
          <p:nvPr/>
        </p:nvGraphicFramePr>
        <p:xfrm>
          <a:off x="919163" y="1052513"/>
          <a:ext cx="1839912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1" imgW="1028254" imgH="253890" progId="Equation.DSMT4">
                  <p:embed/>
                </p:oleObj>
              </mc:Choice>
              <mc:Fallback>
                <p:oleObj name="Equation" r:id="rId21" imgW="1028254" imgH="253890" progId="Equation.DSMT4">
                  <p:embed/>
                  <p:pic>
                    <p:nvPicPr>
                      <p:cNvPr id="6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163" y="1052513"/>
                        <a:ext cx="1839912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"/>
          <p:cNvGraphicFramePr>
            <a:graphicFrameLocks noChangeAspect="1"/>
          </p:cNvGraphicFramePr>
          <p:nvPr/>
        </p:nvGraphicFramePr>
        <p:xfrm>
          <a:off x="2019300" y="1654175"/>
          <a:ext cx="7937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3" imgW="444114" imgH="177646" progId="Equation.DSMT4">
                  <p:embed/>
                </p:oleObj>
              </mc:Choice>
              <mc:Fallback>
                <p:oleObj name="Equation" r:id="rId23" imgW="444114" imgH="177646" progId="Equation.DSMT4">
                  <p:embed/>
                  <p:pic>
                    <p:nvPicPr>
                      <p:cNvPr id="6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1654175"/>
                        <a:ext cx="79375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1660525" y="2070100"/>
            <a:ext cx="992188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TRUE!</a:t>
            </a:r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5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693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 nodeType="clickPar">
                      <p:stCondLst>
                        <p:cond delay="indefinite"/>
                      </p:stCondLst>
                      <p:childTnLst>
                        <p:par>
                          <p:cTn id="2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 nodeType="clickPar">
                      <p:stCondLst>
                        <p:cond delay="indefinite"/>
                      </p:stCondLst>
                      <p:childTnLst>
                        <p:par>
                          <p:cTn id="3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 nodeType="clickPar">
                      <p:stCondLst>
                        <p:cond delay="indefinite"/>
                      </p:stCondLst>
                      <p:childTnLst>
                        <p:par>
                          <p:cTn id="3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 nodeType="clickPar">
                      <p:stCondLst>
                        <p:cond delay="indefinite"/>
                      </p:stCondLst>
                      <p:childTnLst>
                        <p:par>
                          <p:cTn id="3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5" fill="hold" nodeType="clickPar">
                      <p:stCondLst>
                        <p:cond delay="indefinite"/>
                      </p:stCondLst>
                      <p:childTnLst>
                        <p:par>
                          <p:cTn id="3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8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1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5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8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1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 nodeType="clickPar">
                      <p:stCondLst>
                        <p:cond delay="indefinite"/>
                      </p:stCondLst>
                      <p:childTnLst>
                        <p:par>
                          <p:cTn id="3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8" fill="hold" nodeType="clickPar">
                      <p:stCondLst>
                        <p:cond delay="indefinite"/>
                      </p:stCondLst>
                      <p:childTnLst>
                        <p:par>
                          <p:cTn id="3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6" fill="hold" nodeType="clickPar">
                      <p:stCondLst>
                        <p:cond delay="indefinite"/>
                      </p:stCondLst>
                      <p:childTnLst>
                        <p:par>
                          <p:cTn id="3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 nodeType="clickPar">
                      <p:stCondLst>
                        <p:cond delay="indefinite"/>
                      </p:stCondLst>
                      <p:childTnLst>
                        <p:par>
                          <p:cTn id="4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 nodeType="clickPar">
                      <p:stCondLst>
                        <p:cond delay="indefinite"/>
                      </p:stCondLst>
                      <p:childTnLst>
                        <p:par>
                          <p:cTn id="4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1" fill="hold" nodeType="clickPar">
                      <p:stCondLst>
                        <p:cond delay="indefinite"/>
                      </p:stCondLst>
                      <p:childTnLst>
                        <p:par>
                          <p:cTn id="4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6" fill="hold" nodeType="clickPar">
                      <p:stCondLst>
                        <p:cond delay="indefinite"/>
                      </p:stCondLst>
                      <p:childTnLst>
                        <p:par>
                          <p:cTn id="4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1" fill="hold" nodeType="clickPar">
                      <p:stCondLst>
                        <p:cond delay="indefinite"/>
                      </p:stCondLst>
                      <p:childTnLst>
                        <p:par>
                          <p:cTn id="4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 nodeType="clickPar">
                      <p:stCondLst>
                        <p:cond delay="indefinite"/>
                      </p:stCondLst>
                      <p:childTnLst>
                        <p:par>
                          <p:cTn id="4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 nodeType="clickPar">
                      <p:stCondLst>
                        <p:cond delay="indefinite"/>
                      </p:stCondLst>
                      <p:childTnLst>
                        <p:par>
                          <p:cTn id="4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9" fill="hold" nodeType="clickPar">
                      <p:stCondLst>
                        <p:cond delay="indefinite"/>
                      </p:stCondLst>
                      <p:childTnLst>
                        <p:par>
                          <p:cTn id="4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4" fill="hold" nodeType="clickPar">
                      <p:stCondLst>
                        <p:cond delay="indefinite"/>
                      </p:stCondLst>
                      <p:childTnLst>
                        <p:par>
                          <p:cTn id="4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7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0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 nodeType="clickPar">
                      <p:stCondLst>
                        <p:cond delay="indefinite"/>
                      </p:stCondLst>
                      <p:childTnLst>
                        <p:par>
                          <p:cTn id="4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 nodeType="clickPar">
                      <p:stCondLst>
                        <p:cond delay="indefinite"/>
                      </p:stCondLst>
                      <p:childTnLst>
                        <p:par>
                          <p:cTn id="4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1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2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4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 nodeType="clickPar">
                      <p:stCondLst>
                        <p:cond delay="indefinite"/>
                      </p:stCondLst>
                      <p:childTnLst>
                        <p:par>
                          <p:cTn id="4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6153" grpId="1"/>
      <p:bldP spid="10" grpId="0" animBg="1"/>
      <p:bldP spid="10" grpId="1" animBg="1"/>
      <p:bldP spid="19" grpId="0" animBg="1"/>
      <p:bldP spid="19" grpId="1" animBg="1"/>
      <p:bldP spid="20" grpId="0" animBg="1"/>
      <p:bldP spid="20" grpId="1" animBg="1"/>
      <p:bldP spid="23" grpId="0" animBg="1"/>
      <p:bldP spid="23" grpId="1" animBg="1"/>
      <p:bldP spid="34" grpId="0" animBg="1"/>
      <p:bldP spid="34" grpId="1" animBg="1"/>
      <p:bldP spid="37" grpId="0" animBg="1"/>
      <p:bldP spid="37" grpId="1" animBg="1"/>
      <p:bldP spid="40" grpId="0" animBg="1"/>
      <p:bldP spid="40" grpId="1" animBg="1"/>
      <p:bldP spid="42" grpId="0"/>
      <p:bldP spid="42" grpId="1"/>
      <p:bldP spid="44" grpId="0"/>
      <p:bldP spid="44" grpId="1"/>
      <p:bldP spid="45" grpId="0"/>
      <p:bldP spid="45" grpId="1"/>
      <p:bldP spid="46" grpId="0"/>
      <p:bldP spid="46" grpId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/>
      <p:bldP spid="49" grpId="1"/>
      <p:bldP spid="51" grpId="0"/>
      <p:bldP spid="51" grpId="1"/>
      <p:bldP spid="52" grpId="0" animBg="1"/>
      <p:bldP spid="52" grpId="1" animBg="1"/>
      <p:bldP spid="53" grpId="0" animBg="1"/>
      <p:bldP spid="53" grpId="1" animBg="1"/>
      <p:bldP spid="54" grpId="0"/>
      <p:bldP spid="55" grpId="0" animBg="1"/>
      <p:bldP spid="55" grpId="1" animBg="1"/>
      <p:bldP spid="56" grpId="0"/>
      <p:bldP spid="57" grpId="0"/>
      <p:bldP spid="58" grpId="0"/>
      <p:bldP spid="59" grpId="0"/>
      <p:bldP spid="60" grpId="0"/>
      <p:bldP spid="61" grpId="0" animBg="1"/>
      <p:bldP spid="61" grpId="1" animBg="1"/>
      <p:bldP spid="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11175" y="412750"/>
          <a:ext cx="39449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803400" imgH="228600" progId="Equation.DSMT4">
                  <p:embed/>
                </p:oleObj>
              </mc:Choice>
              <mc:Fallback>
                <p:oleObj name="Equation" r:id="rId4" imgW="1803400" imgH="2286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" y="412750"/>
                        <a:ext cx="3944938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3" name="TextBox 4"/>
          <p:cNvSpPr txBox="1">
            <a:spLocks noChangeArrowheads="1"/>
          </p:cNvSpPr>
          <p:nvPr/>
        </p:nvSpPr>
        <p:spPr bwMode="auto">
          <a:xfrm>
            <a:off x="5029200" y="766763"/>
            <a:ext cx="37687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Isolate “y” and change equation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 to ‘Point Slope Form”: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625725" y="1030288"/>
          <a:ext cx="210185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965200" imgH="203200" progId="Equation.DSMT4">
                  <p:embed/>
                </p:oleObj>
              </mc:Choice>
              <mc:Fallback>
                <p:oleObj name="Equation" r:id="rId6" imgW="965200" imgH="203200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725" y="1030288"/>
                        <a:ext cx="2101850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965450" y="1482725"/>
          <a:ext cx="1476375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596900" imgH="241300" progId="Equation.DSMT4">
                  <p:embed/>
                </p:oleObj>
              </mc:Choice>
              <mc:Fallback>
                <p:oleObj name="Equation" r:id="rId8" imgW="596900" imgH="24130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1482725"/>
                        <a:ext cx="1476375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998788" y="2112963"/>
          <a:ext cx="1555750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660113" imgH="241195" progId="Equation.DSMT4">
                  <p:embed/>
                </p:oleObj>
              </mc:Choice>
              <mc:Fallback>
                <p:oleObj name="Equation" r:id="rId10" imgW="660113" imgH="241195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8788" y="2112963"/>
                        <a:ext cx="1555750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7" name="Picture 18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063" y="2782888"/>
            <a:ext cx="4276725" cy="383540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2598738" y="5313363"/>
            <a:ext cx="71437" cy="7143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210175" y="1558925"/>
          <a:ext cx="1951038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3" imgW="939392" imgH="241195" progId="Equation.DSMT4">
                  <p:embed/>
                </p:oleObj>
              </mc:Choice>
              <mc:Fallback>
                <p:oleObj name="Equation" r:id="rId13" imgW="939392" imgH="241195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0175" y="1558925"/>
                        <a:ext cx="1951038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7429500" y="1651000"/>
          <a:ext cx="137636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5" imgW="812447" imgH="190417" progId="Equation.DSMT4">
                  <p:embed/>
                </p:oleObj>
              </mc:Choice>
              <mc:Fallback>
                <p:oleObj name="Equation" r:id="rId15" imgW="812447" imgH="190417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0" y="1651000"/>
                        <a:ext cx="1376363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Arrow Connector 24"/>
          <p:cNvCxnSpPr/>
          <p:nvPr/>
        </p:nvCxnSpPr>
        <p:spPr>
          <a:xfrm rot="10800000" flipV="1">
            <a:off x="676275" y="3848100"/>
            <a:ext cx="4181475" cy="2778125"/>
          </a:xfrm>
          <a:prstGeom prst="straightConnector1">
            <a:avLst/>
          </a:prstGeom>
          <a:ln w="38100">
            <a:prstDash val="solid"/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"/>
          <p:cNvSpPr txBox="1">
            <a:spLocks noChangeArrowheads="1"/>
          </p:cNvSpPr>
          <p:nvPr/>
        </p:nvSpPr>
        <p:spPr bwMode="auto">
          <a:xfrm>
            <a:off x="4986338" y="2181225"/>
            <a:ext cx="2044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Graph the Line</a:t>
            </a:r>
          </a:p>
        </p:txBody>
      </p:sp>
      <p:sp>
        <p:nvSpPr>
          <p:cNvPr id="44" name="TextBox 4"/>
          <p:cNvSpPr txBox="1">
            <a:spLocks noChangeArrowheads="1"/>
          </p:cNvSpPr>
          <p:nvPr/>
        </p:nvSpPr>
        <p:spPr bwMode="auto">
          <a:xfrm>
            <a:off x="4965700" y="2601913"/>
            <a:ext cx="3816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Solid Line </a:t>
            </a:r>
            <a:r>
              <a:rPr lang="en-CA" sz="2000">
                <a:solidFill>
                  <a:srgbClr val="FF0000"/>
                </a:solidFill>
              </a:rPr>
              <a:t>(Greater  &amp; Equal to)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04825" y="3830638"/>
            <a:ext cx="173038" cy="2800350"/>
          </a:xfrm>
          <a:prstGeom prst="rect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Right Triangle 51"/>
          <p:cNvSpPr/>
          <p:nvPr/>
        </p:nvSpPr>
        <p:spPr>
          <a:xfrm flipV="1">
            <a:off x="681038" y="3835400"/>
            <a:ext cx="4178300" cy="2790825"/>
          </a:xfrm>
          <a:prstGeom prst="rtTriangle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Rectangle 52"/>
          <p:cNvSpPr/>
          <p:nvPr/>
        </p:nvSpPr>
        <p:spPr>
          <a:xfrm flipH="1" flipV="1">
            <a:off x="490538" y="2784475"/>
            <a:ext cx="4284662" cy="1050925"/>
          </a:xfrm>
          <a:prstGeom prst="rect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5105400" y="3171825"/>
            <a:ext cx="294957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Pick a Test Point:  (0,0)</a:t>
            </a:r>
          </a:p>
        </p:txBody>
      </p:sp>
      <p:sp>
        <p:nvSpPr>
          <p:cNvPr id="55" name="Oval 54"/>
          <p:cNvSpPr/>
          <p:nvPr/>
        </p:nvSpPr>
        <p:spPr>
          <a:xfrm>
            <a:off x="2598738" y="4673600"/>
            <a:ext cx="71437" cy="7143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403850" y="3584575"/>
          <a:ext cx="18621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7" imgW="1040948" imgH="253890" progId="Equation.DSMT4">
                  <p:embed/>
                </p:oleObj>
              </mc:Choice>
              <mc:Fallback>
                <p:oleObj name="Equation" r:id="rId17" imgW="1040948" imgH="25389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3850" y="3584575"/>
                        <a:ext cx="186213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6583363" y="4089400"/>
          <a:ext cx="6572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9" imgW="368140" imgH="177723" progId="Equation.DSMT4">
                  <p:embed/>
                </p:oleObj>
              </mc:Choice>
              <mc:Fallback>
                <p:oleObj name="Equation" r:id="rId19" imgW="368140" imgH="177723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3363" y="4089400"/>
                        <a:ext cx="65722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6392863" y="4491038"/>
            <a:ext cx="1068387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100">
                <a:solidFill>
                  <a:srgbClr val="FF0000"/>
                </a:solidFill>
              </a:rPr>
              <a:t>TRUE!!</a:t>
            </a:r>
          </a:p>
        </p:txBody>
      </p:sp>
      <p:sp>
        <p:nvSpPr>
          <p:cNvPr id="57" name="TextBox 4"/>
          <p:cNvSpPr txBox="1">
            <a:spLocks noChangeArrowheads="1"/>
          </p:cNvSpPr>
          <p:nvPr/>
        </p:nvSpPr>
        <p:spPr bwMode="auto">
          <a:xfrm>
            <a:off x="4911725" y="4933950"/>
            <a:ext cx="3816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Any point in the same region as the test point will also be TRUE</a:t>
            </a:r>
          </a:p>
        </p:txBody>
      </p:sp>
      <p:sp>
        <p:nvSpPr>
          <p:cNvPr id="59" name="TextBox 4"/>
          <p:cNvSpPr txBox="1">
            <a:spLocks noChangeArrowheads="1"/>
          </p:cNvSpPr>
          <p:nvPr/>
        </p:nvSpPr>
        <p:spPr bwMode="auto">
          <a:xfrm>
            <a:off x="4922838" y="5781675"/>
            <a:ext cx="38163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Shade the side that is True (TOP)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21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779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3" grpId="0"/>
      <p:bldP spid="10" grpId="0" animBg="1"/>
      <p:bldP spid="10" grpId="1" animBg="1"/>
      <p:bldP spid="42" grpId="0"/>
      <p:bldP spid="44" grpId="0"/>
      <p:bldP spid="48" grpId="0" animBg="1"/>
      <p:bldP spid="52" grpId="0" animBg="1"/>
      <p:bldP spid="53" grpId="0" animBg="1"/>
      <p:bldP spid="54" grpId="0"/>
      <p:bldP spid="55" grpId="0" animBg="1"/>
      <p:bldP spid="56" grpId="0"/>
      <p:bldP spid="57" grpId="0"/>
      <p:bldP spid="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13" y="322263"/>
            <a:ext cx="8702675" cy="655637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III) Problems Involving Linear Inequalities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46188"/>
            <a:ext cx="7467600" cy="5227637"/>
          </a:xfrm>
        </p:spPr>
        <p:txBody>
          <a:bodyPr/>
          <a:lstStyle/>
          <a:p>
            <a:pPr eaLnBrk="1" hangingPunct="1"/>
            <a:r>
              <a:rPr lang="en-CA"/>
              <a:t>Two numbers add “</a:t>
            </a:r>
            <a:r>
              <a:rPr lang="en-CA" i="1"/>
              <a:t>up to</a:t>
            </a:r>
            <a:r>
              <a:rPr lang="en-CA"/>
              <a:t>” 100</a:t>
            </a:r>
          </a:p>
          <a:p>
            <a:pPr eaLnBrk="1" hangingPunct="1">
              <a:buFont typeface="Wingdings" pitchFamily="2" charset="2"/>
              <a:buNone/>
            </a:pPr>
            <a:endParaRPr lang="en-CA"/>
          </a:p>
          <a:p>
            <a:pPr eaLnBrk="1" hangingPunct="1"/>
            <a:r>
              <a:rPr lang="en-CA"/>
              <a:t>The sum of two numbers is “</a:t>
            </a:r>
            <a:r>
              <a:rPr lang="en-CA" i="1"/>
              <a:t>atleast</a:t>
            </a:r>
            <a:r>
              <a:rPr lang="en-CA"/>
              <a:t>” 99</a:t>
            </a:r>
          </a:p>
          <a:p>
            <a:pPr eaLnBrk="1" hangingPunct="1">
              <a:buFont typeface="Wingdings" pitchFamily="2" charset="2"/>
              <a:buNone/>
            </a:pPr>
            <a:endParaRPr lang="en-CA"/>
          </a:p>
          <a:p>
            <a:pPr eaLnBrk="1" hangingPunct="1"/>
            <a:r>
              <a:rPr lang="en-CA"/>
              <a:t>The sum of two numbers is “</a:t>
            </a:r>
            <a:r>
              <a:rPr lang="en-CA" i="1"/>
              <a:t>more</a:t>
            </a:r>
            <a:r>
              <a:rPr lang="en-CA"/>
              <a:t>” than 50</a:t>
            </a:r>
          </a:p>
          <a:p>
            <a:pPr eaLnBrk="1" hangingPunct="1"/>
            <a:endParaRPr lang="en-CA"/>
          </a:p>
          <a:p>
            <a:pPr eaLnBrk="1" hangingPunct="1"/>
            <a:r>
              <a:rPr lang="en-CA"/>
              <a:t>Jack’s age is less than 35</a:t>
            </a:r>
          </a:p>
          <a:p>
            <a:pPr eaLnBrk="1" hangingPunct="1">
              <a:buFont typeface="Wingdings" pitchFamily="2" charset="2"/>
              <a:buNone/>
            </a:pPr>
            <a:endParaRPr lang="en-CA"/>
          </a:p>
          <a:p>
            <a:pPr eaLnBrk="1" hangingPunct="1"/>
            <a:r>
              <a:rPr lang="en-CA"/>
              <a:t>Some variables can not be negative</a:t>
            </a:r>
          </a:p>
          <a:p>
            <a:pPr lvl="1" eaLnBrk="1" hangingPunct="1"/>
            <a:r>
              <a:rPr lang="en-CA"/>
              <a:t>Time</a:t>
            </a:r>
          </a:p>
          <a:p>
            <a:pPr lvl="1" eaLnBrk="1" hangingPunct="1"/>
            <a:r>
              <a:rPr lang="en-CA"/>
              <a:t>Age</a:t>
            </a:r>
          </a:p>
          <a:p>
            <a:pPr lvl="1" eaLnBrk="1" hangingPunct="1"/>
            <a:r>
              <a:rPr lang="en-CA"/>
              <a:t>Quantity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6843713" y="1244600"/>
          <a:ext cx="18430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774364" imgH="203112" progId="Equation.DSMT4">
                  <p:embed/>
                </p:oleObj>
              </mc:Choice>
              <mc:Fallback>
                <p:oleObj name="Equation" r:id="rId4" imgW="774364" imgH="203112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3713" y="1244600"/>
                        <a:ext cx="1843087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6835775" y="2138363"/>
          <a:ext cx="16621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698197" imgH="203112" progId="Equation.DSMT4">
                  <p:embed/>
                </p:oleObj>
              </mc:Choice>
              <mc:Fallback>
                <p:oleObj name="Equation" r:id="rId6" imgW="698197" imgH="203112" progId="Equation.DSMT4">
                  <p:embed/>
                  <p:pic>
                    <p:nvPicPr>
                      <p:cNvPr id="276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775" y="2138363"/>
                        <a:ext cx="1662113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6927850" y="3032125"/>
          <a:ext cx="16922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710891" imgH="203112" progId="Equation.DSMT4">
                  <p:embed/>
                </p:oleObj>
              </mc:Choice>
              <mc:Fallback>
                <p:oleObj name="Equation" r:id="rId8" imgW="710891" imgH="203112" progId="Equation.DSMT4">
                  <p:embed/>
                  <p:pic>
                    <p:nvPicPr>
                      <p:cNvPr id="276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7850" y="3032125"/>
                        <a:ext cx="1692275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6940550" y="3876675"/>
          <a:ext cx="10874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457002" imgH="177723" progId="Equation.DSMT4">
                  <p:embed/>
                </p:oleObj>
              </mc:Choice>
              <mc:Fallback>
                <p:oleObj name="Equation" r:id="rId10" imgW="457002" imgH="177723" progId="Equation.DSMT4">
                  <p:embed/>
                  <p:pic>
                    <p:nvPicPr>
                      <p:cNvPr id="276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3876675"/>
                        <a:ext cx="1087438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2641600" y="5164138"/>
          <a:ext cx="81597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342603" imgH="177646" progId="Equation.DSMT4">
                  <p:embed/>
                </p:oleObj>
              </mc:Choice>
              <mc:Fallback>
                <p:oleObj name="Equation" r:id="rId12" imgW="342603" imgH="177646" progId="Equation.DSMT4">
                  <p:embed/>
                  <p:pic>
                    <p:nvPicPr>
                      <p:cNvPr id="276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5164138"/>
                        <a:ext cx="815975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4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62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6588"/>
            <a:ext cx="8056563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400" dirty="0"/>
              <a:t>Ex: John has 2 jobs:  a stock broker for BMO  &amp;  a Financial planner for London Life.  He works up to 55 hours a week.  Draw a graph to show how much time he could spend working at each job.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08500" y="1908175"/>
            <a:ext cx="38909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Let “x” be the hours working at BMO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19613" y="2297113"/>
            <a:ext cx="45704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Let “y” be the hours working at London Life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65938" y="2741613"/>
          <a:ext cx="15208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698197" imgH="203112" progId="Equation.DSMT4">
                  <p:embed/>
                </p:oleObj>
              </mc:Choice>
              <mc:Fallback>
                <p:oleObj name="Equation" r:id="rId4" imgW="698197" imgH="203112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5938" y="2741613"/>
                        <a:ext cx="152082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91200" y="3189288"/>
            <a:ext cx="2865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Can’t have negative hours</a:t>
            </a:r>
          </a:p>
        </p:txBody>
      </p:sp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7458075" y="3536950"/>
          <a:ext cx="8302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380670" imgH="177646" progId="Equation.DSMT4">
                  <p:embed/>
                </p:oleObj>
              </mc:Choice>
              <mc:Fallback>
                <p:oleObj name="Equation" r:id="rId6" imgW="380670" imgH="177646" progId="Equation.DSMT4">
                  <p:embed/>
                  <p:pic>
                    <p:nvPicPr>
                      <p:cNvPr id="266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8075" y="3536950"/>
                        <a:ext cx="830263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7453313" y="3962400"/>
          <a:ext cx="83026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380835" imgH="203112" progId="Equation.DSMT4">
                  <p:embed/>
                </p:oleObj>
              </mc:Choice>
              <mc:Fallback>
                <p:oleObj name="Equation" r:id="rId8" imgW="380835" imgH="203112" progId="Equation.DSMT4">
                  <p:embed/>
                  <p:pic>
                    <p:nvPicPr>
                      <p:cNvPr id="266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3313" y="3962400"/>
                        <a:ext cx="830262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138738" y="4414838"/>
            <a:ext cx="3506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Graph each Equation Separately</a:t>
            </a:r>
          </a:p>
        </p:txBody>
      </p:sp>
      <p:grpSp>
        <p:nvGrpSpPr>
          <p:cNvPr id="6157" name="Group 104"/>
          <p:cNvGrpSpPr>
            <a:grpSpLocks noChangeAspect="1"/>
          </p:cNvGrpSpPr>
          <p:nvPr/>
        </p:nvGrpSpPr>
        <p:grpSpPr bwMode="auto">
          <a:xfrm>
            <a:off x="268288" y="1819275"/>
            <a:ext cx="4146550" cy="4629150"/>
            <a:chOff x="0" y="1186"/>
            <a:chExt cx="2893" cy="2916"/>
          </a:xfrm>
        </p:grpSpPr>
        <p:sp>
          <p:nvSpPr>
            <p:cNvPr id="6166" name="AutoShape 103"/>
            <p:cNvSpPr>
              <a:spLocks noChangeAspect="1" noChangeArrowheads="1" noTextEdit="1"/>
            </p:cNvSpPr>
            <p:nvPr/>
          </p:nvSpPr>
          <p:spPr bwMode="auto">
            <a:xfrm>
              <a:off x="0" y="1192"/>
              <a:ext cx="2893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67" name="Rectangle 105"/>
            <p:cNvSpPr>
              <a:spLocks noChangeArrowheads="1"/>
            </p:cNvSpPr>
            <p:nvPr/>
          </p:nvSpPr>
          <p:spPr bwMode="auto">
            <a:xfrm>
              <a:off x="3" y="1198"/>
              <a:ext cx="2887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168" name="Line 106"/>
            <p:cNvSpPr>
              <a:spLocks noChangeShapeType="1"/>
            </p:cNvSpPr>
            <p:nvPr/>
          </p:nvSpPr>
          <p:spPr bwMode="auto">
            <a:xfrm flipV="1">
              <a:off x="322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69" name="Line 107"/>
            <p:cNvSpPr>
              <a:spLocks noChangeShapeType="1"/>
            </p:cNvSpPr>
            <p:nvPr/>
          </p:nvSpPr>
          <p:spPr bwMode="auto">
            <a:xfrm flipV="1">
              <a:off x="325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0" name="Line 108"/>
            <p:cNvSpPr>
              <a:spLocks noChangeShapeType="1"/>
            </p:cNvSpPr>
            <p:nvPr/>
          </p:nvSpPr>
          <p:spPr bwMode="auto">
            <a:xfrm flipV="1">
              <a:off x="963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1" name="Line 109"/>
            <p:cNvSpPr>
              <a:spLocks noChangeShapeType="1"/>
            </p:cNvSpPr>
            <p:nvPr/>
          </p:nvSpPr>
          <p:spPr bwMode="auto">
            <a:xfrm flipV="1">
              <a:off x="966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2" name="Line 110"/>
            <p:cNvSpPr>
              <a:spLocks noChangeShapeType="1"/>
            </p:cNvSpPr>
            <p:nvPr/>
          </p:nvSpPr>
          <p:spPr bwMode="auto">
            <a:xfrm flipV="1">
              <a:off x="1283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3" name="Line 111"/>
            <p:cNvSpPr>
              <a:spLocks noChangeShapeType="1"/>
            </p:cNvSpPr>
            <p:nvPr/>
          </p:nvSpPr>
          <p:spPr bwMode="auto">
            <a:xfrm flipV="1">
              <a:off x="1285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4" name="Line 112"/>
            <p:cNvSpPr>
              <a:spLocks noChangeShapeType="1"/>
            </p:cNvSpPr>
            <p:nvPr/>
          </p:nvSpPr>
          <p:spPr bwMode="auto">
            <a:xfrm flipV="1">
              <a:off x="1605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5" name="Line 113"/>
            <p:cNvSpPr>
              <a:spLocks noChangeShapeType="1"/>
            </p:cNvSpPr>
            <p:nvPr/>
          </p:nvSpPr>
          <p:spPr bwMode="auto">
            <a:xfrm flipV="1">
              <a:off x="1608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6" name="Line 114"/>
            <p:cNvSpPr>
              <a:spLocks noChangeShapeType="1"/>
            </p:cNvSpPr>
            <p:nvPr/>
          </p:nvSpPr>
          <p:spPr bwMode="auto">
            <a:xfrm flipV="1">
              <a:off x="1924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7" name="Line 115"/>
            <p:cNvSpPr>
              <a:spLocks noChangeShapeType="1"/>
            </p:cNvSpPr>
            <p:nvPr/>
          </p:nvSpPr>
          <p:spPr bwMode="auto">
            <a:xfrm flipV="1">
              <a:off x="1927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8" name="Line 116"/>
            <p:cNvSpPr>
              <a:spLocks noChangeShapeType="1"/>
            </p:cNvSpPr>
            <p:nvPr/>
          </p:nvSpPr>
          <p:spPr bwMode="auto">
            <a:xfrm flipV="1">
              <a:off x="2243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79" name="Line 117"/>
            <p:cNvSpPr>
              <a:spLocks noChangeShapeType="1"/>
            </p:cNvSpPr>
            <p:nvPr/>
          </p:nvSpPr>
          <p:spPr bwMode="auto">
            <a:xfrm flipV="1">
              <a:off x="2246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0" name="Line 118"/>
            <p:cNvSpPr>
              <a:spLocks noChangeShapeType="1"/>
            </p:cNvSpPr>
            <p:nvPr/>
          </p:nvSpPr>
          <p:spPr bwMode="auto">
            <a:xfrm flipV="1">
              <a:off x="2565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1" name="Line 119"/>
            <p:cNvSpPr>
              <a:spLocks noChangeShapeType="1"/>
            </p:cNvSpPr>
            <p:nvPr/>
          </p:nvSpPr>
          <p:spPr bwMode="auto">
            <a:xfrm flipV="1">
              <a:off x="2568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2" name="Line 120"/>
            <p:cNvSpPr>
              <a:spLocks noChangeShapeType="1"/>
            </p:cNvSpPr>
            <p:nvPr/>
          </p:nvSpPr>
          <p:spPr bwMode="auto">
            <a:xfrm>
              <a:off x="6" y="3766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3" name="Line 121"/>
            <p:cNvSpPr>
              <a:spLocks noChangeShapeType="1"/>
            </p:cNvSpPr>
            <p:nvPr/>
          </p:nvSpPr>
          <p:spPr bwMode="auto">
            <a:xfrm>
              <a:off x="6" y="3772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4" name="Line 122"/>
            <p:cNvSpPr>
              <a:spLocks noChangeShapeType="1"/>
            </p:cNvSpPr>
            <p:nvPr/>
          </p:nvSpPr>
          <p:spPr bwMode="auto">
            <a:xfrm>
              <a:off x="6" y="3124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5" name="Line 123"/>
            <p:cNvSpPr>
              <a:spLocks noChangeShapeType="1"/>
            </p:cNvSpPr>
            <p:nvPr/>
          </p:nvSpPr>
          <p:spPr bwMode="auto">
            <a:xfrm>
              <a:off x="6" y="3130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6" name="Line 124"/>
            <p:cNvSpPr>
              <a:spLocks noChangeShapeType="1"/>
            </p:cNvSpPr>
            <p:nvPr/>
          </p:nvSpPr>
          <p:spPr bwMode="auto">
            <a:xfrm>
              <a:off x="6" y="2800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7" name="Line 125"/>
            <p:cNvSpPr>
              <a:spLocks noChangeShapeType="1"/>
            </p:cNvSpPr>
            <p:nvPr/>
          </p:nvSpPr>
          <p:spPr bwMode="auto">
            <a:xfrm>
              <a:off x="6" y="2806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8" name="Line 126"/>
            <p:cNvSpPr>
              <a:spLocks noChangeShapeType="1"/>
            </p:cNvSpPr>
            <p:nvPr/>
          </p:nvSpPr>
          <p:spPr bwMode="auto">
            <a:xfrm>
              <a:off x="6" y="2482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89" name="Line 127"/>
            <p:cNvSpPr>
              <a:spLocks noChangeShapeType="1"/>
            </p:cNvSpPr>
            <p:nvPr/>
          </p:nvSpPr>
          <p:spPr bwMode="auto">
            <a:xfrm>
              <a:off x="6" y="2488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0" name="Line 128"/>
            <p:cNvSpPr>
              <a:spLocks noChangeShapeType="1"/>
            </p:cNvSpPr>
            <p:nvPr/>
          </p:nvSpPr>
          <p:spPr bwMode="auto">
            <a:xfrm>
              <a:off x="6" y="2158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1" name="Line 129"/>
            <p:cNvSpPr>
              <a:spLocks noChangeShapeType="1"/>
            </p:cNvSpPr>
            <p:nvPr/>
          </p:nvSpPr>
          <p:spPr bwMode="auto">
            <a:xfrm>
              <a:off x="6" y="2164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2" name="Line 130"/>
            <p:cNvSpPr>
              <a:spLocks noChangeShapeType="1"/>
            </p:cNvSpPr>
            <p:nvPr/>
          </p:nvSpPr>
          <p:spPr bwMode="auto">
            <a:xfrm>
              <a:off x="6" y="1840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3" name="Line 131"/>
            <p:cNvSpPr>
              <a:spLocks noChangeShapeType="1"/>
            </p:cNvSpPr>
            <p:nvPr/>
          </p:nvSpPr>
          <p:spPr bwMode="auto">
            <a:xfrm>
              <a:off x="6" y="1846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4" name="Line 132"/>
            <p:cNvSpPr>
              <a:spLocks noChangeShapeType="1"/>
            </p:cNvSpPr>
            <p:nvPr/>
          </p:nvSpPr>
          <p:spPr bwMode="auto">
            <a:xfrm>
              <a:off x="6" y="1516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5" name="Line 133"/>
            <p:cNvSpPr>
              <a:spLocks noChangeShapeType="1"/>
            </p:cNvSpPr>
            <p:nvPr/>
          </p:nvSpPr>
          <p:spPr bwMode="auto">
            <a:xfrm>
              <a:off x="6" y="1522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6" name="Line 134"/>
            <p:cNvSpPr>
              <a:spLocks noChangeShapeType="1"/>
            </p:cNvSpPr>
            <p:nvPr/>
          </p:nvSpPr>
          <p:spPr bwMode="auto">
            <a:xfrm>
              <a:off x="6" y="3436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7" name="Line 135"/>
            <p:cNvSpPr>
              <a:spLocks noChangeShapeType="1"/>
            </p:cNvSpPr>
            <p:nvPr/>
          </p:nvSpPr>
          <p:spPr bwMode="auto">
            <a:xfrm>
              <a:off x="6" y="3442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8" name="Line 136"/>
            <p:cNvSpPr>
              <a:spLocks noChangeShapeType="1"/>
            </p:cNvSpPr>
            <p:nvPr/>
          </p:nvSpPr>
          <p:spPr bwMode="auto">
            <a:xfrm>
              <a:off x="6" y="3448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199" name="Line 137"/>
            <p:cNvSpPr>
              <a:spLocks noChangeShapeType="1"/>
            </p:cNvSpPr>
            <p:nvPr/>
          </p:nvSpPr>
          <p:spPr bwMode="auto">
            <a:xfrm>
              <a:off x="6" y="3454"/>
              <a:ext cx="288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0" name="Rectangle 138"/>
            <p:cNvSpPr>
              <a:spLocks noChangeArrowheads="1"/>
            </p:cNvSpPr>
            <p:nvPr/>
          </p:nvSpPr>
          <p:spPr bwMode="auto">
            <a:xfrm>
              <a:off x="2831" y="3256"/>
              <a:ext cx="48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6201" name="Freeform 139"/>
            <p:cNvSpPr>
              <a:spLocks/>
            </p:cNvSpPr>
            <p:nvPr/>
          </p:nvSpPr>
          <p:spPr bwMode="auto">
            <a:xfrm>
              <a:off x="2859" y="3394"/>
              <a:ext cx="26" cy="108"/>
            </a:xfrm>
            <a:custGeom>
              <a:avLst/>
              <a:gdLst>
                <a:gd name="T0" fmla="*/ 0 w 26"/>
                <a:gd name="T1" fmla="*/ 0 h 108"/>
                <a:gd name="T2" fmla="*/ 26 w 26"/>
                <a:gd name="T3" fmla="*/ 54 h 108"/>
                <a:gd name="T4" fmla="*/ 0 w 26"/>
                <a:gd name="T5" fmla="*/ 108 h 108"/>
                <a:gd name="T6" fmla="*/ 0 w 26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6"/>
                <a:gd name="T13" fmla="*/ 0 h 108"/>
                <a:gd name="T14" fmla="*/ 26 w 26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6" h="108">
                  <a:moveTo>
                    <a:pt x="0" y="0"/>
                  </a:moveTo>
                  <a:lnTo>
                    <a:pt x="26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02" name="Line 140"/>
            <p:cNvSpPr>
              <a:spLocks noChangeShapeType="1"/>
            </p:cNvSpPr>
            <p:nvPr/>
          </p:nvSpPr>
          <p:spPr bwMode="auto">
            <a:xfrm flipV="1">
              <a:off x="641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3" name="Line 141"/>
            <p:cNvSpPr>
              <a:spLocks noChangeShapeType="1"/>
            </p:cNvSpPr>
            <p:nvPr/>
          </p:nvSpPr>
          <p:spPr bwMode="auto">
            <a:xfrm flipV="1">
              <a:off x="644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4" name="Line 142"/>
            <p:cNvSpPr>
              <a:spLocks noChangeShapeType="1"/>
            </p:cNvSpPr>
            <p:nvPr/>
          </p:nvSpPr>
          <p:spPr bwMode="auto">
            <a:xfrm flipV="1">
              <a:off x="647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5" name="Line 143"/>
            <p:cNvSpPr>
              <a:spLocks noChangeShapeType="1"/>
            </p:cNvSpPr>
            <p:nvPr/>
          </p:nvSpPr>
          <p:spPr bwMode="auto">
            <a:xfrm flipV="1">
              <a:off x="650" y="119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6" name="Rectangle 144"/>
            <p:cNvSpPr>
              <a:spLocks noChangeArrowheads="1"/>
            </p:cNvSpPr>
            <p:nvPr/>
          </p:nvSpPr>
          <p:spPr bwMode="auto">
            <a:xfrm>
              <a:off x="681" y="1186"/>
              <a:ext cx="48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6207" name="Freeform 145"/>
            <p:cNvSpPr>
              <a:spLocks/>
            </p:cNvSpPr>
            <p:nvPr/>
          </p:nvSpPr>
          <p:spPr bwMode="auto">
            <a:xfrm>
              <a:off x="622" y="1204"/>
              <a:ext cx="50" cy="54"/>
            </a:xfrm>
            <a:custGeom>
              <a:avLst/>
              <a:gdLst>
                <a:gd name="T0" fmla="*/ 0 w 50"/>
                <a:gd name="T1" fmla="*/ 54 h 54"/>
                <a:gd name="T2" fmla="*/ 25 w 50"/>
                <a:gd name="T3" fmla="*/ 0 h 54"/>
                <a:gd name="T4" fmla="*/ 50 w 50"/>
                <a:gd name="T5" fmla="*/ 54 h 54"/>
                <a:gd name="T6" fmla="*/ 0 w 50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"/>
                <a:gd name="T13" fmla="*/ 0 h 54"/>
                <a:gd name="T14" fmla="*/ 50 w 50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" h="54">
                  <a:moveTo>
                    <a:pt x="0" y="54"/>
                  </a:moveTo>
                  <a:lnTo>
                    <a:pt x="25" y="0"/>
                  </a:lnTo>
                  <a:lnTo>
                    <a:pt x="50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6208" name="Rectangle 146"/>
            <p:cNvSpPr>
              <a:spLocks noChangeArrowheads="1"/>
            </p:cNvSpPr>
            <p:nvPr/>
          </p:nvSpPr>
          <p:spPr bwMode="auto">
            <a:xfrm>
              <a:off x="3" y="1198"/>
              <a:ext cx="2887" cy="2898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09" name="Line 147"/>
            <p:cNvSpPr>
              <a:spLocks noChangeShapeType="1"/>
            </p:cNvSpPr>
            <p:nvPr/>
          </p:nvSpPr>
          <p:spPr bwMode="auto">
            <a:xfrm>
              <a:off x="325" y="3418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0" name="Rectangle 148"/>
            <p:cNvSpPr>
              <a:spLocks noChangeArrowheads="1"/>
            </p:cNvSpPr>
            <p:nvPr/>
          </p:nvSpPr>
          <p:spPr bwMode="auto">
            <a:xfrm>
              <a:off x="250" y="3474"/>
              <a:ext cx="11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6211" name="Rectangle 149"/>
            <p:cNvSpPr>
              <a:spLocks noChangeArrowheads="1"/>
            </p:cNvSpPr>
            <p:nvPr/>
          </p:nvSpPr>
          <p:spPr bwMode="auto">
            <a:xfrm>
              <a:off x="625" y="3474"/>
              <a:ext cx="5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6212" name="Line 150"/>
            <p:cNvSpPr>
              <a:spLocks noChangeShapeType="1"/>
            </p:cNvSpPr>
            <p:nvPr/>
          </p:nvSpPr>
          <p:spPr bwMode="auto">
            <a:xfrm>
              <a:off x="966" y="3418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3" name="Rectangle 151"/>
            <p:cNvSpPr>
              <a:spLocks noChangeArrowheads="1"/>
            </p:cNvSpPr>
            <p:nvPr/>
          </p:nvSpPr>
          <p:spPr bwMode="auto">
            <a:xfrm>
              <a:off x="905" y="3474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6214" name="Line 152"/>
            <p:cNvSpPr>
              <a:spLocks noChangeShapeType="1"/>
            </p:cNvSpPr>
            <p:nvPr/>
          </p:nvSpPr>
          <p:spPr bwMode="auto">
            <a:xfrm>
              <a:off x="1285" y="3418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5" name="Rectangle 153"/>
            <p:cNvSpPr>
              <a:spLocks noChangeArrowheads="1"/>
            </p:cNvSpPr>
            <p:nvPr/>
          </p:nvSpPr>
          <p:spPr bwMode="auto">
            <a:xfrm>
              <a:off x="1224" y="3474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20</a:t>
              </a:r>
              <a:endParaRPr lang="en-US"/>
            </a:p>
          </p:txBody>
        </p:sp>
        <p:sp>
          <p:nvSpPr>
            <p:cNvPr id="6216" name="Line 154"/>
            <p:cNvSpPr>
              <a:spLocks noChangeShapeType="1"/>
            </p:cNvSpPr>
            <p:nvPr/>
          </p:nvSpPr>
          <p:spPr bwMode="auto">
            <a:xfrm>
              <a:off x="1608" y="3418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7" name="Rectangle 155"/>
            <p:cNvSpPr>
              <a:spLocks noChangeArrowheads="1"/>
            </p:cNvSpPr>
            <p:nvPr/>
          </p:nvSpPr>
          <p:spPr bwMode="auto">
            <a:xfrm>
              <a:off x="1546" y="3474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30</a:t>
              </a:r>
              <a:endParaRPr lang="en-US"/>
            </a:p>
          </p:txBody>
        </p:sp>
        <p:sp>
          <p:nvSpPr>
            <p:cNvPr id="6218" name="Line 156"/>
            <p:cNvSpPr>
              <a:spLocks noChangeShapeType="1"/>
            </p:cNvSpPr>
            <p:nvPr/>
          </p:nvSpPr>
          <p:spPr bwMode="auto">
            <a:xfrm>
              <a:off x="1927" y="3418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19" name="Rectangle 157"/>
            <p:cNvSpPr>
              <a:spLocks noChangeArrowheads="1"/>
            </p:cNvSpPr>
            <p:nvPr/>
          </p:nvSpPr>
          <p:spPr bwMode="auto">
            <a:xfrm>
              <a:off x="1866" y="3474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40</a:t>
              </a:r>
              <a:endParaRPr lang="en-US"/>
            </a:p>
          </p:txBody>
        </p:sp>
        <p:sp>
          <p:nvSpPr>
            <p:cNvPr id="6220" name="Line 158"/>
            <p:cNvSpPr>
              <a:spLocks noChangeShapeType="1"/>
            </p:cNvSpPr>
            <p:nvPr/>
          </p:nvSpPr>
          <p:spPr bwMode="auto">
            <a:xfrm>
              <a:off x="2246" y="3418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1" name="Rectangle 159"/>
            <p:cNvSpPr>
              <a:spLocks noChangeArrowheads="1"/>
            </p:cNvSpPr>
            <p:nvPr/>
          </p:nvSpPr>
          <p:spPr bwMode="auto">
            <a:xfrm>
              <a:off x="2185" y="3474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50</a:t>
              </a:r>
              <a:endParaRPr lang="en-US"/>
            </a:p>
          </p:txBody>
        </p:sp>
        <p:sp>
          <p:nvSpPr>
            <p:cNvPr id="6222" name="Line 160"/>
            <p:cNvSpPr>
              <a:spLocks noChangeShapeType="1"/>
            </p:cNvSpPr>
            <p:nvPr/>
          </p:nvSpPr>
          <p:spPr bwMode="auto">
            <a:xfrm>
              <a:off x="2568" y="3418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3" name="Rectangle 161"/>
            <p:cNvSpPr>
              <a:spLocks noChangeArrowheads="1"/>
            </p:cNvSpPr>
            <p:nvPr/>
          </p:nvSpPr>
          <p:spPr bwMode="auto">
            <a:xfrm>
              <a:off x="2507" y="3474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60</a:t>
              </a:r>
              <a:endParaRPr lang="en-US"/>
            </a:p>
          </p:txBody>
        </p:sp>
        <p:sp>
          <p:nvSpPr>
            <p:cNvPr id="6224" name="Rectangle 162"/>
            <p:cNvSpPr>
              <a:spLocks noChangeArrowheads="1"/>
            </p:cNvSpPr>
            <p:nvPr/>
          </p:nvSpPr>
          <p:spPr bwMode="auto">
            <a:xfrm>
              <a:off x="446" y="3702"/>
              <a:ext cx="11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6225" name="Line 163"/>
            <p:cNvSpPr>
              <a:spLocks noChangeShapeType="1"/>
            </p:cNvSpPr>
            <p:nvPr/>
          </p:nvSpPr>
          <p:spPr bwMode="auto">
            <a:xfrm>
              <a:off x="633" y="3772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6" name="Rectangle 164"/>
            <p:cNvSpPr>
              <a:spLocks noChangeArrowheads="1"/>
            </p:cNvSpPr>
            <p:nvPr/>
          </p:nvSpPr>
          <p:spPr bwMode="auto">
            <a:xfrm>
              <a:off x="475" y="3060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6227" name="Line 165"/>
            <p:cNvSpPr>
              <a:spLocks noChangeShapeType="1"/>
            </p:cNvSpPr>
            <p:nvPr/>
          </p:nvSpPr>
          <p:spPr bwMode="auto">
            <a:xfrm>
              <a:off x="633" y="3130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28" name="Rectangle 166"/>
            <p:cNvSpPr>
              <a:spLocks noChangeArrowheads="1"/>
            </p:cNvSpPr>
            <p:nvPr/>
          </p:nvSpPr>
          <p:spPr bwMode="auto">
            <a:xfrm>
              <a:off x="475" y="2736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20</a:t>
              </a:r>
              <a:endParaRPr lang="en-US"/>
            </a:p>
          </p:txBody>
        </p:sp>
        <p:sp>
          <p:nvSpPr>
            <p:cNvPr id="6229" name="Line 167"/>
            <p:cNvSpPr>
              <a:spLocks noChangeShapeType="1"/>
            </p:cNvSpPr>
            <p:nvPr/>
          </p:nvSpPr>
          <p:spPr bwMode="auto">
            <a:xfrm>
              <a:off x="633" y="2806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0" name="Rectangle 168"/>
            <p:cNvSpPr>
              <a:spLocks noChangeArrowheads="1"/>
            </p:cNvSpPr>
            <p:nvPr/>
          </p:nvSpPr>
          <p:spPr bwMode="auto">
            <a:xfrm>
              <a:off x="475" y="2418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30</a:t>
              </a:r>
              <a:endParaRPr lang="en-US"/>
            </a:p>
          </p:txBody>
        </p:sp>
        <p:sp>
          <p:nvSpPr>
            <p:cNvPr id="6231" name="Line 169"/>
            <p:cNvSpPr>
              <a:spLocks noChangeShapeType="1"/>
            </p:cNvSpPr>
            <p:nvPr/>
          </p:nvSpPr>
          <p:spPr bwMode="auto">
            <a:xfrm>
              <a:off x="633" y="2488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2" name="Rectangle 170"/>
            <p:cNvSpPr>
              <a:spLocks noChangeArrowheads="1"/>
            </p:cNvSpPr>
            <p:nvPr/>
          </p:nvSpPr>
          <p:spPr bwMode="auto">
            <a:xfrm>
              <a:off x="475" y="2094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40</a:t>
              </a:r>
              <a:endParaRPr lang="en-US"/>
            </a:p>
          </p:txBody>
        </p:sp>
        <p:sp>
          <p:nvSpPr>
            <p:cNvPr id="6233" name="Line 171"/>
            <p:cNvSpPr>
              <a:spLocks noChangeShapeType="1"/>
            </p:cNvSpPr>
            <p:nvPr/>
          </p:nvSpPr>
          <p:spPr bwMode="auto">
            <a:xfrm>
              <a:off x="633" y="2164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4" name="Rectangle 172"/>
            <p:cNvSpPr>
              <a:spLocks noChangeArrowheads="1"/>
            </p:cNvSpPr>
            <p:nvPr/>
          </p:nvSpPr>
          <p:spPr bwMode="auto">
            <a:xfrm>
              <a:off x="475" y="1776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50</a:t>
              </a:r>
              <a:endParaRPr lang="en-US"/>
            </a:p>
          </p:txBody>
        </p:sp>
        <p:sp>
          <p:nvSpPr>
            <p:cNvPr id="6235" name="Line 173"/>
            <p:cNvSpPr>
              <a:spLocks noChangeShapeType="1"/>
            </p:cNvSpPr>
            <p:nvPr/>
          </p:nvSpPr>
          <p:spPr bwMode="auto">
            <a:xfrm>
              <a:off x="633" y="1846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6" name="Rectangle 174"/>
            <p:cNvSpPr>
              <a:spLocks noChangeArrowheads="1"/>
            </p:cNvSpPr>
            <p:nvPr/>
          </p:nvSpPr>
          <p:spPr bwMode="auto">
            <a:xfrm>
              <a:off x="475" y="1452"/>
              <a:ext cx="8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60</a:t>
              </a:r>
              <a:endParaRPr lang="en-US"/>
            </a:p>
          </p:txBody>
        </p:sp>
        <p:sp>
          <p:nvSpPr>
            <p:cNvPr id="6237" name="Line 175"/>
            <p:cNvSpPr>
              <a:spLocks noChangeShapeType="1"/>
            </p:cNvSpPr>
            <p:nvPr/>
          </p:nvSpPr>
          <p:spPr bwMode="auto">
            <a:xfrm>
              <a:off x="633" y="1522"/>
              <a:ext cx="31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38" name="Rectangle 176"/>
            <p:cNvSpPr>
              <a:spLocks noChangeArrowheads="1"/>
            </p:cNvSpPr>
            <p:nvPr/>
          </p:nvSpPr>
          <p:spPr bwMode="auto">
            <a:xfrm>
              <a:off x="3" y="1198"/>
              <a:ext cx="2887" cy="2898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82" name="Rectangle 181"/>
          <p:cNvSpPr/>
          <p:nvPr/>
        </p:nvSpPr>
        <p:spPr>
          <a:xfrm>
            <a:off x="1214438" y="1860550"/>
            <a:ext cx="3184525" cy="4587875"/>
          </a:xfrm>
          <a:prstGeom prst="rect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3" name="Rectangle 182"/>
          <p:cNvSpPr/>
          <p:nvPr/>
        </p:nvSpPr>
        <p:spPr>
          <a:xfrm>
            <a:off x="268288" y="1844675"/>
            <a:ext cx="4130675" cy="3546475"/>
          </a:xfrm>
          <a:prstGeom prst="rect">
            <a:avLst/>
          </a:prstGeom>
          <a:solidFill>
            <a:srgbClr val="FF00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184" name="Straight Arrow Connector 183"/>
          <p:cNvCxnSpPr/>
          <p:nvPr/>
        </p:nvCxnSpPr>
        <p:spPr>
          <a:xfrm rot="16200000" flipV="1">
            <a:off x="260350" y="1978025"/>
            <a:ext cx="4351338" cy="3989388"/>
          </a:xfrm>
          <a:prstGeom prst="straightConnector1">
            <a:avLst/>
          </a:prstGeom>
          <a:ln w="38100">
            <a:prstDash val="solid"/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/>
          <p:cNvSpPr txBox="1">
            <a:spLocks noChangeArrowheads="1"/>
          </p:cNvSpPr>
          <p:nvPr/>
        </p:nvSpPr>
        <p:spPr bwMode="auto">
          <a:xfrm>
            <a:off x="5165725" y="4865688"/>
            <a:ext cx="35448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solution will be the common </a:t>
            </a:r>
          </a:p>
          <a:p>
            <a:pPr eaLnBrk="1" hangingPunct="1"/>
            <a:r>
              <a:rPr lang="en-CA"/>
              <a:t>Area of all three equations</a:t>
            </a:r>
          </a:p>
        </p:txBody>
      </p:sp>
      <p:sp>
        <p:nvSpPr>
          <p:cNvPr id="190" name="Right Triangle 189"/>
          <p:cNvSpPr/>
          <p:nvPr/>
        </p:nvSpPr>
        <p:spPr>
          <a:xfrm>
            <a:off x="409575" y="1797050"/>
            <a:ext cx="4005263" cy="4367213"/>
          </a:xfrm>
          <a:prstGeom prst="rtTriangle">
            <a:avLst/>
          </a:prstGeom>
          <a:solidFill>
            <a:srgbClr val="00B05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1" name="Rectangle 190"/>
          <p:cNvSpPr/>
          <p:nvPr/>
        </p:nvSpPr>
        <p:spPr>
          <a:xfrm>
            <a:off x="284163" y="6164263"/>
            <a:ext cx="4146550" cy="284162"/>
          </a:xfrm>
          <a:prstGeom prst="rect">
            <a:avLst/>
          </a:prstGeom>
          <a:solidFill>
            <a:srgbClr val="00B05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2" name="Rectangle 191"/>
          <p:cNvSpPr/>
          <p:nvPr/>
        </p:nvSpPr>
        <p:spPr>
          <a:xfrm>
            <a:off x="252413" y="1844675"/>
            <a:ext cx="157162" cy="4319588"/>
          </a:xfrm>
          <a:prstGeom prst="rect">
            <a:avLst/>
          </a:prstGeom>
          <a:solidFill>
            <a:srgbClr val="00B05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3" name="Right Triangle 192"/>
          <p:cNvSpPr/>
          <p:nvPr/>
        </p:nvSpPr>
        <p:spPr>
          <a:xfrm>
            <a:off x="1182688" y="2632075"/>
            <a:ext cx="2570162" cy="2790825"/>
          </a:xfrm>
          <a:prstGeom prst="rtTriangle">
            <a:avLst/>
          </a:prstGeom>
          <a:solidFill>
            <a:srgbClr val="7030A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6801" name="Object 177"/>
          <p:cNvGraphicFramePr>
            <a:graphicFrameLocks noChangeAspect="1"/>
          </p:cNvGraphicFramePr>
          <p:nvPr/>
        </p:nvGraphicFramePr>
        <p:xfrm>
          <a:off x="1336675" y="3641725"/>
          <a:ext cx="8302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380670" imgH="177646" progId="Equation.DSMT4">
                  <p:embed/>
                </p:oleObj>
              </mc:Choice>
              <mc:Fallback>
                <p:oleObj name="Equation" r:id="rId10" imgW="380670" imgH="177646" progId="Equation.DSMT4">
                  <p:embed/>
                  <p:pic>
                    <p:nvPicPr>
                      <p:cNvPr id="26801" name="Object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675" y="3641725"/>
                        <a:ext cx="830263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802" name="Object 178"/>
          <p:cNvGraphicFramePr>
            <a:graphicFrameLocks noChangeAspect="1"/>
          </p:cNvGraphicFramePr>
          <p:nvPr/>
        </p:nvGraphicFramePr>
        <p:xfrm>
          <a:off x="2528888" y="4776788"/>
          <a:ext cx="8302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1" imgW="380835" imgH="203112" progId="Equation.DSMT4">
                  <p:embed/>
                </p:oleObj>
              </mc:Choice>
              <mc:Fallback>
                <p:oleObj name="Equation" r:id="rId11" imgW="380835" imgH="203112" progId="Equation.DSMT4">
                  <p:embed/>
                  <p:pic>
                    <p:nvPicPr>
                      <p:cNvPr id="26802" name="Object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4776788"/>
                        <a:ext cx="830262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803" name="Object 179"/>
          <p:cNvGraphicFramePr>
            <a:graphicFrameLocks noChangeAspect="1"/>
          </p:cNvGraphicFramePr>
          <p:nvPr/>
        </p:nvGraphicFramePr>
        <p:xfrm>
          <a:off x="2462213" y="3746500"/>
          <a:ext cx="15208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2" imgW="698197" imgH="203112" progId="Equation.DSMT4">
                  <p:embed/>
                </p:oleObj>
              </mc:Choice>
              <mc:Fallback>
                <p:oleObj name="Equation" r:id="rId12" imgW="698197" imgH="203112" progId="Equation.DSMT4">
                  <p:embed/>
                  <p:pic>
                    <p:nvPicPr>
                      <p:cNvPr id="26803" name="Object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3746500"/>
                        <a:ext cx="1520825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38989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26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268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268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0" grpId="0"/>
      <p:bldP spid="182" grpId="0" animBg="1"/>
      <p:bldP spid="182" grpId="1" animBg="1"/>
      <p:bldP spid="183" grpId="0" animBg="1"/>
      <p:bldP spid="183" grpId="1" animBg="1"/>
      <p:bldP spid="189" grpId="0"/>
      <p:bldP spid="190" grpId="0" animBg="1"/>
      <p:bldP spid="190" grpId="1" animBg="1"/>
      <p:bldP spid="191" grpId="0" animBg="1"/>
      <p:bldP spid="191" grpId="1" animBg="1"/>
      <p:bldP spid="192" grpId="0" animBg="1"/>
      <p:bldP spid="192" grpId="1" animBg="1"/>
      <p:bldP spid="1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288" y="795338"/>
            <a:ext cx="8513762" cy="11430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100" dirty="0"/>
              <a:t>Practice: Morgan is on both the basketball &amp; Wrestling team.  He spends up to 20 hrs/wk on basketball and </a:t>
            </a:r>
            <a:r>
              <a:rPr lang="en-CA" sz="2100" dirty="0" err="1"/>
              <a:t>atleast</a:t>
            </a:r>
            <a:r>
              <a:rPr lang="en-CA" sz="2100" dirty="0"/>
              <a:t> 5hr/wk on wrestling.  He spends up to 25hrs/wk on both sports.  Draw a graph showing how much time he could spend on each sport.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08500" y="1985963"/>
            <a:ext cx="3635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Let “x” be the hours on Basketball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19613" y="2374900"/>
            <a:ext cx="3527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Let “y” be the hours on Wrestling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6853238" y="2820988"/>
          <a:ext cx="15478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710891" imgH="203112" progId="Equation.DSMT4">
                  <p:embed/>
                </p:oleObj>
              </mc:Choice>
              <mc:Fallback>
                <p:oleObj name="Equation" r:id="rId4" imgW="710891" imgH="203112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3238" y="2820988"/>
                        <a:ext cx="154781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791200" y="3268663"/>
            <a:ext cx="2865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Can’t have negative hours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6862763" y="3663950"/>
          <a:ext cx="1547812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710891" imgH="177723" progId="Equation.DSMT4">
                  <p:embed/>
                </p:oleObj>
              </mc:Choice>
              <mc:Fallback>
                <p:oleObj name="Equation" r:id="rId6" imgW="710891" imgH="177723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2763" y="3663950"/>
                        <a:ext cx="1547812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7421563" y="4087813"/>
          <a:ext cx="8302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380835" imgH="203112" progId="Equation.DSMT4">
                  <p:embed/>
                </p:oleObj>
              </mc:Choice>
              <mc:Fallback>
                <p:oleObj name="Equation" r:id="rId8" imgW="380835" imgH="203112" progId="Equation.DSMT4">
                  <p:embed/>
                  <p:pic>
                    <p:nvPicPr>
                      <p:cNvPr id="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1563" y="4087813"/>
                        <a:ext cx="830262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138738" y="4492625"/>
            <a:ext cx="35067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Graph each Equation Separately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165725" y="4945063"/>
            <a:ext cx="35448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The solution will be the common </a:t>
            </a:r>
          </a:p>
          <a:p>
            <a:pPr eaLnBrk="1" hangingPunct="1"/>
            <a:r>
              <a:rPr lang="en-CA"/>
              <a:t>Area of all three equations</a:t>
            </a:r>
          </a:p>
        </p:txBody>
      </p:sp>
      <p:grpSp>
        <p:nvGrpSpPr>
          <p:cNvPr id="7182" name="Group 8"/>
          <p:cNvGrpSpPr>
            <a:grpSpLocks noChangeAspect="1"/>
          </p:cNvGrpSpPr>
          <p:nvPr/>
        </p:nvGrpSpPr>
        <p:grpSpPr bwMode="auto">
          <a:xfrm>
            <a:off x="327025" y="2081213"/>
            <a:ext cx="4087813" cy="4619625"/>
            <a:chOff x="146" y="1202"/>
            <a:chExt cx="2575" cy="2910"/>
          </a:xfrm>
        </p:grpSpPr>
        <p:sp>
          <p:nvSpPr>
            <p:cNvPr id="7188" name="AutoShape 7"/>
            <p:cNvSpPr>
              <a:spLocks noChangeAspect="1" noChangeArrowheads="1" noTextEdit="1"/>
            </p:cNvSpPr>
            <p:nvPr/>
          </p:nvSpPr>
          <p:spPr bwMode="auto">
            <a:xfrm>
              <a:off x="146" y="1202"/>
              <a:ext cx="2575" cy="2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89" name="Rectangle 9"/>
            <p:cNvSpPr>
              <a:spLocks noChangeArrowheads="1"/>
            </p:cNvSpPr>
            <p:nvPr/>
          </p:nvSpPr>
          <p:spPr bwMode="auto">
            <a:xfrm>
              <a:off x="149" y="1208"/>
              <a:ext cx="2569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190" name="Line 10"/>
            <p:cNvSpPr>
              <a:spLocks noChangeShapeType="1"/>
            </p:cNvSpPr>
            <p:nvPr/>
          </p:nvSpPr>
          <p:spPr bwMode="auto">
            <a:xfrm flipV="1">
              <a:off x="880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1" name="Line 11"/>
            <p:cNvSpPr>
              <a:spLocks noChangeShapeType="1"/>
            </p:cNvSpPr>
            <p:nvPr/>
          </p:nvSpPr>
          <p:spPr bwMode="auto">
            <a:xfrm flipV="1">
              <a:off x="883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2" name="Line 12"/>
            <p:cNvSpPr>
              <a:spLocks noChangeShapeType="1"/>
            </p:cNvSpPr>
            <p:nvPr/>
          </p:nvSpPr>
          <p:spPr bwMode="auto">
            <a:xfrm flipV="1">
              <a:off x="1247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3" name="Line 13"/>
            <p:cNvSpPr>
              <a:spLocks noChangeShapeType="1"/>
            </p:cNvSpPr>
            <p:nvPr/>
          </p:nvSpPr>
          <p:spPr bwMode="auto">
            <a:xfrm flipV="1">
              <a:off x="1250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4" name="Line 14"/>
            <p:cNvSpPr>
              <a:spLocks noChangeShapeType="1"/>
            </p:cNvSpPr>
            <p:nvPr/>
          </p:nvSpPr>
          <p:spPr bwMode="auto">
            <a:xfrm flipV="1">
              <a:off x="1615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5" name="Line 15"/>
            <p:cNvSpPr>
              <a:spLocks noChangeShapeType="1"/>
            </p:cNvSpPr>
            <p:nvPr/>
          </p:nvSpPr>
          <p:spPr bwMode="auto">
            <a:xfrm flipV="1">
              <a:off x="1617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6" name="Line 16"/>
            <p:cNvSpPr>
              <a:spLocks noChangeShapeType="1"/>
            </p:cNvSpPr>
            <p:nvPr/>
          </p:nvSpPr>
          <p:spPr bwMode="auto">
            <a:xfrm flipV="1">
              <a:off x="1982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7" name="Line 17"/>
            <p:cNvSpPr>
              <a:spLocks noChangeShapeType="1"/>
            </p:cNvSpPr>
            <p:nvPr/>
          </p:nvSpPr>
          <p:spPr bwMode="auto">
            <a:xfrm flipV="1">
              <a:off x="1984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8" name="Line 18"/>
            <p:cNvSpPr>
              <a:spLocks noChangeShapeType="1"/>
            </p:cNvSpPr>
            <p:nvPr/>
          </p:nvSpPr>
          <p:spPr bwMode="auto">
            <a:xfrm flipV="1">
              <a:off x="2346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99" name="Line 19"/>
            <p:cNvSpPr>
              <a:spLocks noChangeShapeType="1"/>
            </p:cNvSpPr>
            <p:nvPr/>
          </p:nvSpPr>
          <p:spPr bwMode="auto">
            <a:xfrm flipV="1">
              <a:off x="2349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0" name="Line 20"/>
            <p:cNvSpPr>
              <a:spLocks noChangeShapeType="1"/>
            </p:cNvSpPr>
            <p:nvPr/>
          </p:nvSpPr>
          <p:spPr bwMode="auto">
            <a:xfrm>
              <a:off x="151" y="3272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1" name="Line 21"/>
            <p:cNvSpPr>
              <a:spLocks noChangeShapeType="1"/>
            </p:cNvSpPr>
            <p:nvPr/>
          </p:nvSpPr>
          <p:spPr bwMode="auto">
            <a:xfrm>
              <a:off x="151" y="3278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2" name="Line 22"/>
            <p:cNvSpPr>
              <a:spLocks noChangeShapeType="1"/>
            </p:cNvSpPr>
            <p:nvPr/>
          </p:nvSpPr>
          <p:spPr bwMode="auto">
            <a:xfrm>
              <a:off x="151" y="2858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3" name="Line 23"/>
            <p:cNvSpPr>
              <a:spLocks noChangeShapeType="1"/>
            </p:cNvSpPr>
            <p:nvPr/>
          </p:nvSpPr>
          <p:spPr bwMode="auto">
            <a:xfrm>
              <a:off x="151" y="2864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4" name="Line 24"/>
            <p:cNvSpPr>
              <a:spLocks noChangeShapeType="1"/>
            </p:cNvSpPr>
            <p:nvPr/>
          </p:nvSpPr>
          <p:spPr bwMode="auto">
            <a:xfrm>
              <a:off x="151" y="2444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5" name="Line 25"/>
            <p:cNvSpPr>
              <a:spLocks noChangeShapeType="1"/>
            </p:cNvSpPr>
            <p:nvPr/>
          </p:nvSpPr>
          <p:spPr bwMode="auto">
            <a:xfrm>
              <a:off x="151" y="2450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6" name="Line 26"/>
            <p:cNvSpPr>
              <a:spLocks noChangeShapeType="1"/>
            </p:cNvSpPr>
            <p:nvPr/>
          </p:nvSpPr>
          <p:spPr bwMode="auto">
            <a:xfrm>
              <a:off x="151" y="2030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7" name="Line 27"/>
            <p:cNvSpPr>
              <a:spLocks noChangeShapeType="1"/>
            </p:cNvSpPr>
            <p:nvPr/>
          </p:nvSpPr>
          <p:spPr bwMode="auto">
            <a:xfrm>
              <a:off x="151" y="2036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8" name="Line 28"/>
            <p:cNvSpPr>
              <a:spLocks noChangeShapeType="1"/>
            </p:cNvSpPr>
            <p:nvPr/>
          </p:nvSpPr>
          <p:spPr bwMode="auto">
            <a:xfrm>
              <a:off x="151" y="1622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09" name="Line 29"/>
            <p:cNvSpPr>
              <a:spLocks noChangeShapeType="1"/>
            </p:cNvSpPr>
            <p:nvPr/>
          </p:nvSpPr>
          <p:spPr bwMode="auto">
            <a:xfrm>
              <a:off x="151" y="1628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0" name="Line 30"/>
            <p:cNvSpPr>
              <a:spLocks noChangeShapeType="1"/>
            </p:cNvSpPr>
            <p:nvPr/>
          </p:nvSpPr>
          <p:spPr bwMode="auto">
            <a:xfrm>
              <a:off x="151" y="3674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1" name="Line 31"/>
            <p:cNvSpPr>
              <a:spLocks noChangeShapeType="1"/>
            </p:cNvSpPr>
            <p:nvPr/>
          </p:nvSpPr>
          <p:spPr bwMode="auto">
            <a:xfrm>
              <a:off x="151" y="3680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2" name="Line 32"/>
            <p:cNvSpPr>
              <a:spLocks noChangeShapeType="1"/>
            </p:cNvSpPr>
            <p:nvPr/>
          </p:nvSpPr>
          <p:spPr bwMode="auto">
            <a:xfrm>
              <a:off x="151" y="3686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3" name="Line 33"/>
            <p:cNvSpPr>
              <a:spLocks noChangeShapeType="1"/>
            </p:cNvSpPr>
            <p:nvPr/>
          </p:nvSpPr>
          <p:spPr bwMode="auto">
            <a:xfrm>
              <a:off x="151" y="3692"/>
              <a:ext cx="256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4" name="Rectangle 34"/>
            <p:cNvSpPr>
              <a:spLocks noChangeArrowheads="1"/>
            </p:cNvSpPr>
            <p:nvPr/>
          </p:nvSpPr>
          <p:spPr bwMode="auto">
            <a:xfrm>
              <a:off x="2665" y="3494"/>
              <a:ext cx="4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15" name="Freeform 35"/>
            <p:cNvSpPr>
              <a:spLocks/>
            </p:cNvSpPr>
            <p:nvPr/>
          </p:nvSpPr>
          <p:spPr bwMode="auto">
            <a:xfrm>
              <a:off x="2691" y="3632"/>
              <a:ext cx="22" cy="108"/>
            </a:xfrm>
            <a:custGeom>
              <a:avLst/>
              <a:gdLst>
                <a:gd name="T0" fmla="*/ 0 w 22"/>
                <a:gd name="T1" fmla="*/ 0 h 108"/>
                <a:gd name="T2" fmla="*/ 22 w 22"/>
                <a:gd name="T3" fmla="*/ 54 h 108"/>
                <a:gd name="T4" fmla="*/ 0 w 22"/>
                <a:gd name="T5" fmla="*/ 108 h 108"/>
                <a:gd name="T6" fmla="*/ 0 w 22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2"/>
                <a:gd name="T13" fmla="*/ 0 h 108"/>
                <a:gd name="T14" fmla="*/ 22 w 22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2" h="108">
                  <a:moveTo>
                    <a:pt x="0" y="0"/>
                  </a:moveTo>
                  <a:lnTo>
                    <a:pt x="22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6" name="Line 36"/>
            <p:cNvSpPr>
              <a:spLocks noChangeShapeType="1"/>
            </p:cNvSpPr>
            <p:nvPr/>
          </p:nvSpPr>
          <p:spPr bwMode="auto">
            <a:xfrm flipV="1">
              <a:off x="513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7" name="Line 37"/>
            <p:cNvSpPr>
              <a:spLocks noChangeShapeType="1"/>
            </p:cNvSpPr>
            <p:nvPr/>
          </p:nvSpPr>
          <p:spPr bwMode="auto">
            <a:xfrm flipV="1">
              <a:off x="516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8" name="Line 38"/>
            <p:cNvSpPr>
              <a:spLocks noChangeShapeType="1"/>
            </p:cNvSpPr>
            <p:nvPr/>
          </p:nvSpPr>
          <p:spPr bwMode="auto">
            <a:xfrm flipV="1">
              <a:off x="518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19" name="Line 39"/>
            <p:cNvSpPr>
              <a:spLocks noChangeShapeType="1"/>
            </p:cNvSpPr>
            <p:nvPr/>
          </p:nvSpPr>
          <p:spPr bwMode="auto">
            <a:xfrm flipV="1">
              <a:off x="521" y="1208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0" name="Rectangle 40"/>
            <p:cNvSpPr>
              <a:spLocks noChangeArrowheads="1"/>
            </p:cNvSpPr>
            <p:nvPr/>
          </p:nvSpPr>
          <p:spPr bwMode="auto">
            <a:xfrm>
              <a:off x="548" y="1196"/>
              <a:ext cx="43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221" name="Freeform 41"/>
            <p:cNvSpPr>
              <a:spLocks/>
            </p:cNvSpPr>
            <p:nvPr/>
          </p:nvSpPr>
          <p:spPr bwMode="auto">
            <a:xfrm>
              <a:off x="496" y="1214"/>
              <a:ext cx="45" cy="54"/>
            </a:xfrm>
            <a:custGeom>
              <a:avLst/>
              <a:gdLst>
                <a:gd name="T0" fmla="*/ 0 w 45"/>
                <a:gd name="T1" fmla="*/ 54 h 54"/>
                <a:gd name="T2" fmla="*/ 22 w 45"/>
                <a:gd name="T3" fmla="*/ 0 h 54"/>
                <a:gd name="T4" fmla="*/ 45 w 45"/>
                <a:gd name="T5" fmla="*/ 54 h 54"/>
                <a:gd name="T6" fmla="*/ 0 w 45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5"/>
                <a:gd name="T13" fmla="*/ 0 h 54"/>
                <a:gd name="T14" fmla="*/ 45 w 45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5" h="54">
                  <a:moveTo>
                    <a:pt x="0" y="54"/>
                  </a:moveTo>
                  <a:lnTo>
                    <a:pt x="22" y="0"/>
                  </a:lnTo>
                  <a:lnTo>
                    <a:pt x="45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2" name="Rectangle 42"/>
            <p:cNvSpPr>
              <a:spLocks noChangeArrowheads="1"/>
            </p:cNvSpPr>
            <p:nvPr/>
          </p:nvSpPr>
          <p:spPr bwMode="auto">
            <a:xfrm>
              <a:off x="149" y="1208"/>
              <a:ext cx="256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3" name="Rectangle 43"/>
            <p:cNvSpPr>
              <a:spLocks noChangeArrowheads="1"/>
            </p:cNvSpPr>
            <p:nvPr/>
          </p:nvSpPr>
          <p:spPr bwMode="auto">
            <a:xfrm>
              <a:off x="528" y="3722"/>
              <a:ext cx="5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224" name="Line 44"/>
            <p:cNvSpPr>
              <a:spLocks noChangeShapeType="1"/>
            </p:cNvSpPr>
            <p:nvPr/>
          </p:nvSpPr>
          <p:spPr bwMode="auto">
            <a:xfrm>
              <a:off x="883" y="3656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5" name="Rectangle 45"/>
            <p:cNvSpPr>
              <a:spLocks noChangeArrowheads="1"/>
            </p:cNvSpPr>
            <p:nvPr/>
          </p:nvSpPr>
          <p:spPr bwMode="auto">
            <a:xfrm>
              <a:off x="885" y="3722"/>
              <a:ext cx="5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226" name="Line 46"/>
            <p:cNvSpPr>
              <a:spLocks noChangeShapeType="1"/>
            </p:cNvSpPr>
            <p:nvPr/>
          </p:nvSpPr>
          <p:spPr bwMode="auto">
            <a:xfrm>
              <a:off x="1250" y="3656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7" name="Rectangle 47"/>
            <p:cNvSpPr>
              <a:spLocks noChangeArrowheads="1"/>
            </p:cNvSpPr>
            <p:nvPr/>
          </p:nvSpPr>
          <p:spPr bwMode="auto">
            <a:xfrm>
              <a:off x="1225" y="3722"/>
              <a:ext cx="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7228" name="Line 48"/>
            <p:cNvSpPr>
              <a:spLocks noChangeShapeType="1"/>
            </p:cNvSpPr>
            <p:nvPr/>
          </p:nvSpPr>
          <p:spPr bwMode="auto">
            <a:xfrm>
              <a:off x="1617" y="3656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29" name="Rectangle 49"/>
            <p:cNvSpPr>
              <a:spLocks noChangeArrowheads="1"/>
            </p:cNvSpPr>
            <p:nvPr/>
          </p:nvSpPr>
          <p:spPr bwMode="auto">
            <a:xfrm>
              <a:off x="1592" y="3722"/>
              <a:ext cx="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15</a:t>
              </a:r>
              <a:endParaRPr lang="en-US"/>
            </a:p>
          </p:txBody>
        </p:sp>
        <p:sp>
          <p:nvSpPr>
            <p:cNvPr id="7230" name="Line 50"/>
            <p:cNvSpPr>
              <a:spLocks noChangeShapeType="1"/>
            </p:cNvSpPr>
            <p:nvPr/>
          </p:nvSpPr>
          <p:spPr bwMode="auto">
            <a:xfrm>
              <a:off x="1984" y="3656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1" name="Rectangle 51"/>
            <p:cNvSpPr>
              <a:spLocks noChangeArrowheads="1"/>
            </p:cNvSpPr>
            <p:nvPr/>
          </p:nvSpPr>
          <p:spPr bwMode="auto">
            <a:xfrm>
              <a:off x="1959" y="3722"/>
              <a:ext cx="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20</a:t>
              </a:r>
              <a:endParaRPr lang="en-US"/>
            </a:p>
          </p:txBody>
        </p:sp>
        <p:sp>
          <p:nvSpPr>
            <p:cNvPr id="7232" name="Line 52"/>
            <p:cNvSpPr>
              <a:spLocks noChangeShapeType="1"/>
            </p:cNvSpPr>
            <p:nvPr/>
          </p:nvSpPr>
          <p:spPr bwMode="auto">
            <a:xfrm>
              <a:off x="2349" y="3656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3" name="Rectangle 53"/>
            <p:cNvSpPr>
              <a:spLocks noChangeArrowheads="1"/>
            </p:cNvSpPr>
            <p:nvPr/>
          </p:nvSpPr>
          <p:spPr bwMode="auto">
            <a:xfrm>
              <a:off x="2324" y="3722"/>
              <a:ext cx="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25</a:t>
              </a:r>
              <a:endParaRPr lang="en-US"/>
            </a:p>
          </p:txBody>
        </p:sp>
        <p:sp>
          <p:nvSpPr>
            <p:cNvPr id="7234" name="Rectangle 54"/>
            <p:cNvSpPr>
              <a:spLocks noChangeArrowheads="1"/>
            </p:cNvSpPr>
            <p:nvPr/>
          </p:nvSpPr>
          <p:spPr bwMode="auto">
            <a:xfrm>
              <a:off x="478" y="3218"/>
              <a:ext cx="5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235" name="Line 55"/>
            <p:cNvSpPr>
              <a:spLocks noChangeShapeType="1"/>
            </p:cNvSpPr>
            <p:nvPr/>
          </p:nvSpPr>
          <p:spPr bwMode="auto">
            <a:xfrm>
              <a:off x="506" y="3278"/>
              <a:ext cx="2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6" name="Rectangle 56"/>
            <p:cNvSpPr>
              <a:spLocks noChangeArrowheads="1"/>
            </p:cNvSpPr>
            <p:nvPr/>
          </p:nvSpPr>
          <p:spPr bwMode="auto">
            <a:xfrm>
              <a:off x="453" y="2804"/>
              <a:ext cx="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7237" name="Line 57"/>
            <p:cNvSpPr>
              <a:spLocks noChangeShapeType="1"/>
            </p:cNvSpPr>
            <p:nvPr/>
          </p:nvSpPr>
          <p:spPr bwMode="auto">
            <a:xfrm>
              <a:off x="506" y="2864"/>
              <a:ext cx="2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38" name="Rectangle 58"/>
            <p:cNvSpPr>
              <a:spLocks noChangeArrowheads="1"/>
            </p:cNvSpPr>
            <p:nvPr/>
          </p:nvSpPr>
          <p:spPr bwMode="auto">
            <a:xfrm>
              <a:off x="453" y="2390"/>
              <a:ext cx="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15</a:t>
              </a:r>
              <a:endParaRPr lang="en-US"/>
            </a:p>
          </p:txBody>
        </p:sp>
        <p:sp>
          <p:nvSpPr>
            <p:cNvPr id="7239" name="Line 59"/>
            <p:cNvSpPr>
              <a:spLocks noChangeShapeType="1"/>
            </p:cNvSpPr>
            <p:nvPr/>
          </p:nvSpPr>
          <p:spPr bwMode="auto">
            <a:xfrm>
              <a:off x="506" y="2450"/>
              <a:ext cx="2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0" name="Rectangle 60"/>
            <p:cNvSpPr>
              <a:spLocks noChangeArrowheads="1"/>
            </p:cNvSpPr>
            <p:nvPr/>
          </p:nvSpPr>
          <p:spPr bwMode="auto">
            <a:xfrm>
              <a:off x="453" y="1976"/>
              <a:ext cx="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20</a:t>
              </a:r>
              <a:endParaRPr lang="en-US"/>
            </a:p>
          </p:txBody>
        </p:sp>
        <p:sp>
          <p:nvSpPr>
            <p:cNvPr id="7241" name="Line 61"/>
            <p:cNvSpPr>
              <a:spLocks noChangeShapeType="1"/>
            </p:cNvSpPr>
            <p:nvPr/>
          </p:nvSpPr>
          <p:spPr bwMode="auto">
            <a:xfrm>
              <a:off x="506" y="2036"/>
              <a:ext cx="2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2" name="Rectangle 62"/>
            <p:cNvSpPr>
              <a:spLocks noChangeArrowheads="1"/>
            </p:cNvSpPr>
            <p:nvPr/>
          </p:nvSpPr>
          <p:spPr bwMode="auto">
            <a:xfrm>
              <a:off x="453" y="1568"/>
              <a:ext cx="75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25</a:t>
              </a:r>
              <a:endParaRPr lang="en-US"/>
            </a:p>
          </p:txBody>
        </p:sp>
        <p:sp>
          <p:nvSpPr>
            <p:cNvPr id="7243" name="Line 63"/>
            <p:cNvSpPr>
              <a:spLocks noChangeShapeType="1"/>
            </p:cNvSpPr>
            <p:nvPr/>
          </p:nvSpPr>
          <p:spPr bwMode="auto">
            <a:xfrm>
              <a:off x="506" y="1628"/>
              <a:ext cx="2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244" name="Rectangle 64"/>
            <p:cNvSpPr>
              <a:spLocks noChangeArrowheads="1"/>
            </p:cNvSpPr>
            <p:nvPr/>
          </p:nvSpPr>
          <p:spPr bwMode="auto">
            <a:xfrm>
              <a:off x="149" y="1208"/>
              <a:ext cx="2569" cy="2898"/>
            </a:xfrm>
            <a:prstGeom prst="rect">
              <a:avLst/>
            </a:prstGeom>
            <a:noFill/>
            <a:ln w="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71" name="Rectangle 70"/>
          <p:cNvSpPr/>
          <p:nvPr/>
        </p:nvSpPr>
        <p:spPr>
          <a:xfrm>
            <a:off x="930275" y="2097088"/>
            <a:ext cx="2317750" cy="4587875"/>
          </a:xfrm>
          <a:prstGeom prst="rect">
            <a:avLst/>
          </a:prstGeom>
          <a:solidFill>
            <a:srgbClr val="00B0F0">
              <a:alpha val="4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2" name="Object 65"/>
          <p:cNvGraphicFramePr>
            <a:graphicFrameLocks noChangeAspect="1"/>
          </p:cNvGraphicFramePr>
          <p:nvPr/>
        </p:nvGraphicFramePr>
        <p:xfrm>
          <a:off x="1227138" y="4194175"/>
          <a:ext cx="155098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710891" imgH="177723" progId="Equation.DSMT4">
                  <p:embed/>
                </p:oleObj>
              </mc:Choice>
              <mc:Fallback>
                <p:oleObj name="Equation" r:id="rId10" imgW="710891" imgH="177723" progId="Equation.DSMT4">
                  <p:embed/>
                  <p:pic>
                    <p:nvPicPr>
                      <p:cNvPr id="72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7138" y="4194175"/>
                        <a:ext cx="1550987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Rectangle 74"/>
          <p:cNvSpPr/>
          <p:nvPr/>
        </p:nvSpPr>
        <p:spPr>
          <a:xfrm>
            <a:off x="346075" y="2128838"/>
            <a:ext cx="4084638" cy="3246437"/>
          </a:xfrm>
          <a:prstGeom prst="rect">
            <a:avLst/>
          </a:prstGeom>
          <a:solidFill>
            <a:srgbClr val="FF000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6" name="Object 67"/>
          <p:cNvGraphicFramePr>
            <a:graphicFrameLocks noChangeAspect="1"/>
          </p:cNvGraphicFramePr>
          <p:nvPr/>
        </p:nvGraphicFramePr>
        <p:xfrm>
          <a:off x="1804988" y="3657600"/>
          <a:ext cx="83026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2" imgW="380835" imgH="203112" progId="Equation.DSMT4">
                  <p:embed/>
                </p:oleObj>
              </mc:Choice>
              <mc:Fallback>
                <p:oleObj name="Equation" r:id="rId12" imgW="380835" imgH="203112" progId="Equation.DSMT4">
                  <p:embed/>
                  <p:pic>
                    <p:nvPicPr>
                      <p:cNvPr id="76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988" y="3657600"/>
                        <a:ext cx="830262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7" name="Straight Arrow Connector 76"/>
          <p:cNvCxnSpPr/>
          <p:nvPr/>
        </p:nvCxnSpPr>
        <p:spPr>
          <a:xfrm rot="16200000" flipV="1">
            <a:off x="149225" y="2419350"/>
            <a:ext cx="4494213" cy="4005263"/>
          </a:xfrm>
          <a:prstGeom prst="straightConnector1">
            <a:avLst/>
          </a:prstGeom>
          <a:ln w="38100">
            <a:prstDash val="solid"/>
            <a:headEnd type="stealt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740" name="Object 68"/>
          <p:cNvGraphicFramePr>
            <a:graphicFrameLocks noChangeAspect="1"/>
          </p:cNvGraphicFramePr>
          <p:nvPr/>
        </p:nvGraphicFramePr>
        <p:xfrm>
          <a:off x="1093788" y="4756150"/>
          <a:ext cx="1547812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4" imgW="710891" imgH="203112" progId="Equation.DSMT4">
                  <p:embed/>
                </p:oleObj>
              </mc:Choice>
              <mc:Fallback>
                <p:oleObj name="Equation" r:id="rId14" imgW="710891" imgH="203112" progId="Equation.DSMT4">
                  <p:embed/>
                  <p:pic>
                    <p:nvPicPr>
                      <p:cNvPr id="2874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4756150"/>
                        <a:ext cx="1547812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" name="Right Triangle 82"/>
          <p:cNvSpPr/>
          <p:nvPr/>
        </p:nvSpPr>
        <p:spPr>
          <a:xfrm>
            <a:off x="346075" y="2128838"/>
            <a:ext cx="4005263" cy="4524375"/>
          </a:xfrm>
          <a:prstGeom prst="rtTriangle">
            <a:avLst/>
          </a:prstGeom>
          <a:solidFill>
            <a:srgbClr val="00B050">
              <a:alpha val="3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6" name="Right Triangle 85"/>
          <p:cNvSpPr/>
          <p:nvPr/>
        </p:nvSpPr>
        <p:spPr>
          <a:xfrm>
            <a:off x="914400" y="2759075"/>
            <a:ext cx="2349500" cy="2632075"/>
          </a:xfrm>
          <a:prstGeom prst="rtTriangle">
            <a:avLst/>
          </a:prstGeom>
          <a:solidFill>
            <a:srgbClr val="7030A0">
              <a:alpha val="2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3868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8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287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0" grpId="0"/>
      <p:bldP spid="11" grpId="0"/>
      <p:bldP spid="71" grpId="0" animBg="1"/>
      <p:bldP spid="71" grpId="1" animBg="1"/>
      <p:bldP spid="75" grpId="0" animBg="1"/>
      <p:bldP spid="75" grpId="1" animBg="1"/>
      <p:bldP spid="83" grpId="0" animBg="1"/>
      <p:bldP spid="83" grpId="1" animBg="1"/>
      <p:bldP spid="8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5dd3b5eab04799935286d652a75b776e2b83c"/>
  <p:tag name="ISPRING_SCORM_RATE_QUIZZES" val="0"/>
  <p:tag name="GENSWF_OUTPUT_FILE_NAME" val="m9hc52"/>
  <p:tag name="ISPRING_SCORM_PASSING_SCORE" val="100.0000000000"/>
  <p:tag name="ISPRING_RESOURCE_PATHS_HASH_2" val="a3cef14f5b4501fb563bc8ab1bfa5b2e8c83662"/>
  <p:tag name="ISPRING_RESOURCE_PATHS_HASH_PRESENTER" val="aac98f93a826728b582d4b6d0bec786dd1ef2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473</TotalTime>
  <Words>629</Words>
  <Application>Microsoft Office PowerPoint</Application>
  <PresentationFormat>On-screen Show (4:3)</PresentationFormat>
  <Paragraphs>120</Paragraphs>
  <Slides>12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MathType 6.0 Equation</vt:lpstr>
      <vt:lpstr>Section 5.2 Graphing Linear Inequalities </vt:lpstr>
      <vt:lpstr>I) Review: Graphing Lines in General Form</vt:lpstr>
      <vt:lpstr>PowerPoint Presentation</vt:lpstr>
      <vt:lpstr>II) Solving Systems with Linear Inequalities</vt:lpstr>
      <vt:lpstr>PowerPoint Presentation</vt:lpstr>
      <vt:lpstr>PowerPoint Presentation</vt:lpstr>
      <vt:lpstr>III) Problems Involving Linear Inequalities</vt:lpstr>
      <vt:lpstr>Ex: John has 2 jobs:  a stock broker for BMO  &amp;  a Financial planner for London Life.  He works up to 55 hours a week.  Draw a graph to show how much time he could spend working at each job.</vt:lpstr>
      <vt:lpstr>Practice: Morgan is on both the basketball &amp; Wrestling team.  He spends up to 20 hrs/wk on basketball and atleast 5hr/wk on wrestling.  He spends up to 25hrs/wk on both sports.  Draw a graph showing how much time he could spend on each sport.</vt:lpstr>
      <vt:lpstr>PowerPoint Presentation</vt:lpstr>
      <vt:lpstr>PowerPoint Presentation</vt:lpstr>
      <vt:lpstr>Homework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5.2 Graphing Linear Inequalities</dc:title>
  <dc:creator>Danny Young</dc:creator>
  <cp:lastModifiedBy>Danny Young</cp:lastModifiedBy>
  <cp:revision>18</cp:revision>
  <dcterms:created xsi:type="dcterms:W3CDTF">2011-06-27T16:11:13Z</dcterms:created>
  <dcterms:modified xsi:type="dcterms:W3CDTF">2018-04-03T23:10:46Z</dcterms:modified>
</cp:coreProperties>
</file>